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Lst>
  <p:notesMasterIdLst>
    <p:notesMasterId r:id="rId33"/>
  </p:notesMasterIdLst>
  <p:sldIdLst>
    <p:sldId id="283" r:id="rId3"/>
    <p:sldId id="284" r:id="rId4"/>
    <p:sldId id="285" r:id="rId5"/>
    <p:sldId id="260" r:id="rId6"/>
    <p:sldId id="261" r:id="rId7"/>
    <p:sldId id="262" r:id="rId8"/>
    <p:sldId id="292" r:id="rId9"/>
    <p:sldId id="293" r:id="rId10"/>
    <p:sldId id="286" r:id="rId11"/>
    <p:sldId id="264" r:id="rId12"/>
    <p:sldId id="313" r:id="rId13"/>
    <p:sldId id="315" r:id="rId14"/>
    <p:sldId id="314" r:id="rId15"/>
    <p:sldId id="316" r:id="rId16"/>
    <p:sldId id="317" r:id="rId17"/>
    <p:sldId id="287" r:id="rId18"/>
    <p:sldId id="323" r:id="rId19"/>
    <p:sldId id="344" r:id="rId20"/>
    <p:sldId id="345" r:id="rId21"/>
    <p:sldId id="347" r:id="rId22"/>
    <p:sldId id="335" r:id="rId23"/>
    <p:sldId id="348" r:id="rId24"/>
    <p:sldId id="349" r:id="rId25"/>
    <p:sldId id="318" r:id="rId26"/>
    <p:sldId id="269" r:id="rId27"/>
    <p:sldId id="332" r:id="rId28"/>
    <p:sldId id="333" r:id="rId29"/>
    <p:sldId id="330" r:id="rId30"/>
    <p:sldId id="350" r:id="rId31"/>
    <p:sldId id="291" r:id="rId32"/>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90503" autoAdjust="0"/>
  </p:normalViewPr>
  <p:slideViewPr>
    <p:cSldViewPr snapToGrid="0" snapToObjects="1">
      <p:cViewPr>
        <p:scale>
          <a:sx n="66" d="100"/>
          <a:sy n="66" d="100"/>
        </p:scale>
        <p:origin x="-756" y="-48"/>
      </p:cViewPr>
      <p:guideLst>
        <p:guide orient="horz" pos="2163"/>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9D8DB4-6803-4A76-BBCA-D3D0FB0602C8}" type="datetimeFigureOut">
              <a:rPr lang="zh-CN" altLang="en-US" smtClean="0"/>
              <a:t>2019/7/9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C3EA6-B8C3-4ABB-8254-2011A734CD26}" type="slidenum">
              <a:rPr lang="zh-CN" altLang="en-US" smtClean="0"/>
              <a:t>‹#›</a:t>
            </a:fld>
            <a:endParaRPr lang="zh-CN" altLang="en-US"/>
          </a:p>
        </p:txBody>
      </p:sp>
    </p:spTree>
    <p:extLst>
      <p:ext uri="{BB962C8B-B14F-4D97-AF65-F5344CB8AC3E}">
        <p14:creationId xmlns:p14="http://schemas.microsoft.com/office/powerpoint/2010/main" val="23597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0C3EA6-B8C3-4ABB-8254-2011A734CD26}"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4" name="组合 3"/>
          <p:cNvGrpSpPr/>
          <p:nvPr userDrawn="1"/>
        </p:nvGrpSpPr>
        <p:grpSpPr>
          <a:xfrm rot="9861016" flipH="1">
            <a:off x="-2443125" y="4065941"/>
            <a:ext cx="8030020" cy="6922436"/>
            <a:chOff x="3241129" y="967902"/>
            <a:chExt cx="5709753" cy="4922199"/>
          </a:xfrm>
          <a:solidFill>
            <a:schemeClr val="bg1">
              <a:lumMod val="95000"/>
            </a:schemeClr>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12" name="矩形 11"/>
          <p:cNvSpPr/>
          <p:nvPr userDrawn="1"/>
        </p:nvSpPr>
        <p:spPr>
          <a:xfrm>
            <a:off x="-15754" y="-23111"/>
            <a:ext cx="12207754" cy="361483"/>
          </a:xfrm>
          <a:prstGeom prst="rect">
            <a:avLst/>
          </a:prstGeom>
          <a:pattFill prst="ltUpDiag">
            <a:fgClr>
              <a:schemeClr val="accent1"/>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 name="组 1"/>
          <p:cNvGrpSpPr/>
          <p:nvPr userDrawn="1"/>
        </p:nvGrpSpPr>
        <p:grpSpPr>
          <a:xfrm>
            <a:off x="-2652465" y="3920365"/>
            <a:ext cx="7841069" cy="6746062"/>
            <a:chOff x="-2652465" y="3920365"/>
            <a:chExt cx="7841069" cy="6746062"/>
          </a:xfrm>
        </p:grpSpPr>
        <p:sp>
          <p:nvSpPr>
            <p:cNvPr id="22" name="等腰三角形 21"/>
            <p:cNvSpPr/>
            <p:nvPr/>
          </p:nvSpPr>
          <p:spPr>
            <a:xfrm rot="9861016" flipH="1">
              <a:off x="-2153421" y="4337093"/>
              <a:ext cx="7342025" cy="6329334"/>
            </a:xfrm>
            <a:prstGeom prst="triangle">
              <a:avLst/>
            </a:prstGeom>
            <a:solidFill>
              <a:schemeClr val="bg1">
                <a:lumMod val="95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cxnSp>
          <p:nvCxnSpPr>
            <p:cNvPr id="23" name="直接连接符 22"/>
            <p:cNvCxnSpPr>
              <a:stCxn id="22" idx="0"/>
            </p:cNvCxnSpPr>
            <p:nvPr/>
          </p:nvCxnSpPr>
          <p:spPr>
            <a:xfrm rot="20157596" flipV="1">
              <a:off x="1501986" y="6466432"/>
              <a:ext cx="610306" cy="413782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9861016" flipV="1">
              <a:off x="878946" y="3920365"/>
              <a:ext cx="3674091" cy="212123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9861016" flipH="1" flipV="1">
              <a:off x="-2652465" y="4908468"/>
              <a:ext cx="3683320" cy="212656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nvSpPr>
          <p:spPr>
            <a:xfrm rot="9861016" flipH="1">
              <a:off x="169930" y="5810758"/>
              <a:ext cx="1910682" cy="5811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21" name="等腰三角形 16"/>
            <p:cNvSpPr/>
            <p:nvPr/>
          </p:nvSpPr>
          <p:spPr>
            <a:xfrm rot="15261016" flipH="1">
              <a:off x="1255317" y="9492666"/>
              <a:ext cx="955342" cy="581138"/>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14" name="文本占位符 13"/>
          <p:cNvSpPr>
            <a:spLocks noGrp="1"/>
          </p:cNvSpPr>
          <p:nvPr>
            <p:ph type="body" sz="quarter" idx="10"/>
          </p:nvPr>
        </p:nvSpPr>
        <p:spPr>
          <a:xfrm>
            <a:off x="425602" y="1199862"/>
            <a:ext cx="5785627" cy="1231998"/>
          </a:xfrm>
          <a:prstGeom prst="rect">
            <a:avLst/>
          </a:prstGeom>
          <a:solidFill>
            <a:schemeClr val="accent1"/>
          </a:solidFill>
        </p:spPr>
        <p:txBody>
          <a:bodyPr anchor="ctr"/>
          <a:lstStyle>
            <a:lvl1pPr marL="0" indent="0">
              <a:buNone/>
              <a:defRPr sz="4800" b="1">
                <a:solidFill>
                  <a:schemeClr val="bg1"/>
                </a:solidFill>
              </a:defRPr>
            </a:lvl1pPr>
          </a:lstStyle>
          <a:p>
            <a:pPr lvl="0"/>
            <a:endParaRPr kumimoji="1" lang="zh-CN" altLang="en-US" dirty="0"/>
          </a:p>
        </p:txBody>
      </p:sp>
      <p:sp>
        <p:nvSpPr>
          <p:cNvPr id="28" name="文本占位符 13"/>
          <p:cNvSpPr>
            <a:spLocks noGrp="1"/>
          </p:cNvSpPr>
          <p:nvPr>
            <p:ph type="body" sz="quarter" idx="11"/>
          </p:nvPr>
        </p:nvSpPr>
        <p:spPr>
          <a:xfrm>
            <a:off x="425601" y="2512807"/>
            <a:ext cx="5785627" cy="503730"/>
          </a:xfrm>
          <a:prstGeom prst="rect">
            <a:avLst/>
          </a:prstGeom>
          <a:noFill/>
        </p:spPr>
        <p:txBody>
          <a:bodyPr anchor="ctr"/>
          <a:lstStyle>
            <a:lvl1pPr marL="0" indent="0" algn="l">
              <a:buNone/>
              <a:defRPr sz="1800" b="1">
                <a:solidFill>
                  <a:schemeClr val="tx1">
                    <a:lumMod val="85000"/>
                    <a:lumOff val="15000"/>
                  </a:schemeClr>
                </a:solidFill>
              </a:defRPr>
            </a:lvl1pPr>
          </a:lstStyle>
          <a:p>
            <a:pPr lvl="0"/>
            <a:endParaRPr kumimoji="1" lang="zh-CN" altLang="en-US" dirty="0"/>
          </a:p>
        </p:txBody>
      </p:sp>
      <p:sp>
        <p:nvSpPr>
          <p:cNvPr id="29" name="文本占位符 13"/>
          <p:cNvSpPr>
            <a:spLocks noGrp="1"/>
          </p:cNvSpPr>
          <p:nvPr>
            <p:ph type="body" sz="quarter" idx="12"/>
          </p:nvPr>
        </p:nvSpPr>
        <p:spPr>
          <a:xfrm>
            <a:off x="8474925" y="5719887"/>
            <a:ext cx="3291472" cy="503730"/>
          </a:xfrm>
          <a:prstGeom prst="rect">
            <a:avLst/>
          </a:prstGeom>
          <a:noFill/>
        </p:spPr>
        <p:txBody>
          <a:bodyPr anchor="t"/>
          <a:lstStyle>
            <a:lvl1pPr marL="0" indent="0" algn="l">
              <a:buNone/>
              <a:defRPr sz="1800" b="1">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bg1">
            <a:lumMod val="95000"/>
          </a:schemeClr>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矩形 2"/>
          <p:cNvSpPr/>
          <p:nvPr userDrawn="1"/>
        </p:nvSpPr>
        <p:spPr>
          <a:xfrm>
            <a:off x="-15754" y="1968500"/>
            <a:ext cx="12207754" cy="4889500"/>
          </a:xfrm>
          <a:prstGeom prst="rect">
            <a:avLst/>
          </a:prstGeom>
          <a:pattFill prst="ltUpDiag">
            <a:fgClr>
              <a:schemeClr val="accent1"/>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5"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6"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bg1">
            <a:lumMod val="95000"/>
          </a:schemeClr>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44" name="组合 37"/>
          <p:cNvGrpSpPr/>
          <p:nvPr userDrawn="1"/>
        </p:nvGrpSpPr>
        <p:grpSpPr>
          <a:xfrm rot="10281601" flipH="1">
            <a:off x="7798517" y="6336748"/>
            <a:ext cx="2791863" cy="2406781"/>
            <a:chOff x="3241129" y="967902"/>
            <a:chExt cx="5709753" cy="4922199"/>
          </a:xfrm>
        </p:grpSpPr>
        <p:grpSp>
          <p:nvGrpSpPr>
            <p:cNvPr id="45" name="组合 38"/>
            <p:cNvGrpSpPr/>
            <p:nvPr/>
          </p:nvGrpSpPr>
          <p:grpSpPr>
            <a:xfrm>
              <a:off x="3241129" y="967902"/>
              <a:ext cx="5709753" cy="4922199"/>
              <a:chOff x="3241126" y="967902"/>
              <a:chExt cx="5709748" cy="4922199"/>
            </a:xfrm>
          </p:grpSpPr>
          <p:sp>
            <p:nvSpPr>
              <p:cNvPr id="48"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9" name="直接连接符 42"/>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6"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52" name="组合 37"/>
          <p:cNvGrpSpPr/>
          <p:nvPr userDrawn="1"/>
        </p:nvGrpSpPr>
        <p:grpSpPr>
          <a:xfrm rot="19800000" flipH="1">
            <a:off x="10206838" y="6059270"/>
            <a:ext cx="1800711" cy="1552339"/>
            <a:chOff x="3241129" y="967902"/>
            <a:chExt cx="5709753" cy="4922199"/>
          </a:xfrm>
        </p:grpSpPr>
        <p:grpSp>
          <p:nvGrpSpPr>
            <p:cNvPr id="53" name="组合 38"/>
            <p:cNvGrpSpPr/>
            <p:nvPr/>
          </p:nvGrpSpPr>
          <p:grpSpPr>
            <a:xfrm>
              <a:off x="3241129" y="967902"/>
              <a:ext cx="5709753" cy="4922199"/>
              <a:chOff x="3241126" y="967902"/>
              <a:chExt cx="5709748" cy="4922199"/>
            </a:xfrm>
          </p:grpSpPr>
          <p:sp>
            <p:nvSpPr>
              <p:cNvPr id="56"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7" name="直接连接符 42"/>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4"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5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60" name="组合 37"/>
          <p:cNvGrpSpPr/>
          <p:nvPr userDrawn="1"/>
        </p:nvGrpSpPr>
        <p:grpSpPr>
          <a:xfrm rot="1736580" flipH="1">
            <a:off x="10896689" y="4949948"/>
            <a:ext cx="1477337" cy="1273568"/>
            <a:chOff x="3241129" y="967902"/>
            <a:chExt cx="5709753" cy="4922199"/>
          </a:xfrm>
        </p:grpSpPr>
        <p:grpSp>
          <p:nvGrpSpPr>
            <p:cNvPr id="61" name="组合 38"/>
            <p:cNvGrpSpPr/>
            <p:nvPr/>
          </p:nvGrpSpPr>
          <p:grpSpPr>
            <a:xfrm>
              <a:off x="3241129" y="967902"/>
              <a:ext cx="5709753" cy="4922199"/>
              <a:chOff x="3241126" y="967902"/>
              <a:chExt cx="5709748" cy="4922199"/>
            </a:xfrm>
          </p:grpSpPr>
          <p:sp>
            <p:nvSpPr>
              <p:cNvPr id="64"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65" name="直接连接符 42"/>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2"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63"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68"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69"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70"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bg1">
            <a:lumMod val="95000"/>
          </a:schemeClr>
        </a:solidFill>
        <a:effectLst/>
      </p:bgPr>
    </p:bg>
    <p:spTree>
      <p:nvGrpSpPr>
        <p:cNvPr id="1" name=""/>
        <p:cNvGrpSpPr/>
        <p:nvPr/>
      </p:nvGrpSpPr>
      <p:grpSpPr>
        <a:xfrm>
          <a:off x="0" y="0"/>
          <a:ext cx="0" cy="0"/>
          <a:chOff x="0" y="0"/>
          <a:chExt cx="0" cy="0"/>
        </a:xfrm>
      </p:grpSpPr>
      <p:grpSp>
        <p:nvGrpSpPr>
          <p:cNvPr id="19" name="组合 37"/>
          <p:cNvGrpSpPr/>
          <p:nvPr userDrawn="1"/>
        </p:nvGrpSpPr>
        <p:grpSpPr>
          <a:xfrm rot="10800000" flipH="1">
            <a:off x="3043306" y="889732"/>
            <a:ext cx="6105388" cy="5263272"/>
            <a:chOff x="3241129" y="967902"/>
            <a:chExt cx="5709753" cy="4922199"/>
          </a:xfrm>
        </p:grpSpPr>
        <p:grpSp>
          <p:nvGrpSpPr>
            <p:cNvPr id="20" name="组合 38"/>
            <p:cNvGrpSpPr/>
            <p:nvPr/>
          </p:nvGrpSpPr>
          <p:grpSpPr>
            <a:xfrm>
              <a:off x="3241129" y="967902"/>
              <a:ext cx="5709753" cy="4922199"/>
              <a:chOff x="3241126" y="967902"/>
              <a:chExt cx="5709748" cy="4922199"/>
            </a:xfrm>
          </p:grpSpPr>
          <p:sp>
            <p:nvSpPr>
              <p:cNvPr id="23"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24" name="直接连接符 42"/>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22"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13" name="文本占位符 13"/>
          <p:cNvSpPr>
            <a:spLocks noGrp="1"/>
          </p:cNvSpPr>
          <p:nvPr>
            <p:ph type="body" sz="quarter" idx="10"/>
          </p:nvPr>
        </p:nvSpPr>
        <p:spPr>
          <a:xfrm>
            <a:off x="3370741" y="2336447"/>
            <a:ext cx="5785627" cy="1231998"/>
          </a:xfrm>
          <a:prstGeom prst="rect">
            <a:avLst/>
          </a:prstGeom>
          <a:noFill/>
        </p:spPr>
        <p:txBody>
          <a:bodyPr anchor="t"/>
          <a:lstStyle>
            <a:lvl1pPr marL="0" indent="0" algn="ctr">
              <a:buNone/>
              <a:defRPr sz="4400" b="1">
                <a:solidFill>
                  <a:schemeClr val="tx1">
                    <a:lumMod val="75000"/>
                    <a:lumOff val="25000"/>
                  </a:schemeClr>
                </a:solidFill>
              </a:defRPr>
            </a:lvl1pPr>
          </a:lstStyle>
          <a:p>
            <a:pPr lvl="0"/>
            <a:endParaRPr kumimoji="1" lang="zh-CN" altLang="en-US" dirty="0"/>
          </a:p>
        </p:txBody>
      </p:sp>
      <p:sp>
        <p:nvSpPr>
          <p:cNvPr id="14" name="文本占位符 13"/>
          <p:cNvSpPr>
            <a:spLocks noGrp="1"/>
          </p:cNvSpPr>
          <p:nvPr>
            <p:ph type="body" sz="quarter" idx="11"/>
          </p:nvPr>
        </p:nvSpPr>
        <p:spPr>
          <a:xfrm>
            <a:off x="3370741" y="4125391"/>
            <a:ext cx="5785627" cy="1231998"/>
          </a:xfrm>
          <a:prstGeom prst="rect">
            <a:avLst/>
          </a:prstGeom>
          <a:noFill/>
        </p:spPr>
        <p:txBody>
          <a:bodyPr anchor="t"/>
          <a:lstStyle>
            <a:lvl1pPr marL="0" indent="0" algn="ctr">
              <a:lnSpc>
                <a:spcPct val="130000"/>
              </a:lnSpc>
              <a:buNone/>
              <a:defRPr sz="1800" b="0">
                <a:solidFill>
                  <a:schemeClr val="tx1">
                    <a:lumMod val="75000"/>
                    <a:lumOff val="25000"/>
                  </a:schemeClr>
                </a:solidFill>
              </a:defRPr>
            </a:lvl1pPr>
          </a:lstStyle>
          <a:p>
            <a:pPr lvl="0"/>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bg1">
            <a:lumMod val="95000"/>
          </a:schemeClr>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8"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69"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70"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
        <p:nvSpPr>
          <p:cNvPr id="30" name="矩形 29"/>
          <p:cNvSpPr/>
          <p:nvPr userDrawn="1"/>
        </p:nvSpPr>
        <p:spPr>
          <a:xfrm>
            <a:off x="0" y="2920999"/>
            <a:ext cx="12192000" cy="3996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accent1"/>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6" name="文本占位符 13"/>
          <p:cNvSpPr>
            <a:spLocks noGrp="1"/>
          </p:cNvSpPr>
          <p:nvPr>
            <p:ph type="body" sz="quarter" idx="10"/>
          </p:nvPr>
        </p:nvSpPr>
        <p:spPr>
          <a:xfrm>
            <a:off x="1423004" y="2673478"/>
            <a:ext cx="5785627" cy="944802"/>
          </a:xfrm>
          <a:prstGeom prst="rect">
            <a:avLst/>
          </a:prstGeom>
          <a:noFill/>
        </p:spPr>
        <p:txBody>
          <a:bodyPr anchor="ctr"/>
          <a:lstStyle>
            <a:lvl1pPr marL="0" indent="0">
              <a:buNone/>
              <a:defRPr sz="4800" b="1">
                <a:solidFill>
                  <a:schemeClr val="bg1"/>
                </a:solidFill>
              </a:defRPr>
            </a:lvl1pPr>
          </a:lstStyle>
          <a:p>
            <a:pPr lvl="0"/>
            <a:endParaRPr kumimoji="1" lang="zh-CN" altLang="en-US" dirty="0"/>
          </a:p>
        </p:txBody>
      </p:sp>
      <p:cxnSp>
        <p:nvCxnSpPr>
          <p:cNvPr id="35" name="直接连接符 46"/>
          <p:cNvCxnSpPr/>
          <p:nvPr userDrawn="1"/>
        </p:nvCxnSpPr>
        <p:spPr>
          <a:xfrm>
            <a:off x="1442998" y="3618280"/>
            <a:ext cx="4088007" cy="0"/>
          </a:xfrm>
          <a:prstGeom prst="line">
            <a:avLst/>
          </a:prstGeom>
          <a:noFill/>
          <a:ln w="19050" cap="flat" cmpd="sng" algn="ctr">
            <a:solidFill>
              <a:schemeClr val="bg1"/>
            </a:solidFill>
            <a:prstDash val="solid"/>
            <a:miter lim="800000"/>
          </a:ln>
          <a:effectLst/>
        </p:spPr>
      </p:cxnSp>
      <p:sp>
        <p:nvSpPr>
          <p:cNvPr id="36" name="文本占位符 13"/>
          <p:cNvSpPr>
            <a:spLocks noGrp="1"/>
          </p:cNvSpPr>
          <p:nvPr>
            <p:ph type="body" sz="quarter" idx="11"/>
          </p:nvPr>
        </p:nvSpPr>
        <p:spPr>
          <a:xfrm>
            <a:off x="1442998" y="3816575"/>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7" name="文本占位符 13"/>
          <p:cNvSpPr>
            <a:spLocks noGrp="1"/>
          </p:cNvSpPr>
          <p:nvPr>
            <p:ph type="body" sz="quarter" idx="12"/>
          </p:nvPr>
        </p:nvSpPr>
        <p:spPr>
          <a:xfrm>
            <a:off x="1442998" y="4472218"/>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8" name="文本占位符 13"/>
          <p:cNvSpPr>
            <a:spLocks noGrp="1"/>
          </p:cNvSpPr>
          <p:nvPr>
            <p:ph type="body" sz="quarter" idx="13"/>
          </p:nvPr>
        </p:nvSpPr>
        <p:spPr>
          <a:xfrm>
            <a:off x="1423003" y="5127861"/>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accent1"/>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6" name="文本占位符 13"/>
          <p:cNvSpPr>
            <a:spLocks noGrp="1"/>
          </p:cNvSpPr>
          <p:nvPr>
            <p:ph type="body" sz="quarter" idx="10"/>
          </p:nvPr>
        </p:nvSpPr>
        <p:spPr>
          <a:xfrm>
            <a:off x="1423004" y="2673478"/>
            <a:ext cx="5785627" cy="944802"/>
          </a:xfrm>
          <a:prstGeom prst="rect">
            <a:avLst/>
          </a:prstGeom>
          <a:noFill/>
        </p:spPr>
        <p:txBody>
          <a:bodyPr anchor="ctr"/>
          <a:lstStyle>
            <a:lvl1pPr marL="0" indent="0">
              <a:buNone/>
              <a:defRPr sz="4800" b="1">
                <a:solidFill>
                  <a:schemeClr val="bg1"/>
                </a:solidFill>
              </a:defRPr>
            </a:lvl1pPr>
          </a:lstStyle>
          <a:p>
            <a:pPr lvl="0"/>
            <a:endParaRPr kumimoji="1" lang="zh-CN" altLang="en-US" dirty="0"/>
          </a:p>
        </p:txBody>
      </p:sp>
      <p:cxnSp>
        <p:nvCxnSpPr>
          <p:cNvPr id="35" name="直接连接符 46"/>
          <p:cNvCxnSpPr/>
          <p:nvPr userDrawn="1"/>
        </p:nvCxnSpPr>
        <p:spPr>
          <a:xfrm>
            <a:off x="1442998" y="3618280"/>
            <a:ext cx="4088007" cy="0"/>
          </a:xfrm>
          <a:prstGeom prst="line">
            <a:avLst/>
          </a:prstGeom>
          <a:noFill/>
          <a:ln w="19050" cap="flat" cmpd="sng" algn="ctr">
            <a:solidFill>
              <a:schemeClr val="bg1"/>
            </a:solidFill>
            <a:prstDash val="solid"/>
            <a:miter lim="800000"/>
          </a:ln>
          <a:effectLst/>
        </p:spPr>
      </p:cxnSp>
      <p:sp>
        <p:nvSpPr>
          <p:cNvPr id="36" name="文本占位符 13"/>
          <p:cNvSpPr>
            <a:spLocks noGrp="1"/>
          </p:cNvSpPr>
          <p:nvPr>
            <p:ph type="body" sz="quarter" idx="11"/>
          </p:nvPr>
        </p:nvSpPr>
        <p:spPr>
          <a:xfrm>
            <a:off x="1442998" y="3816575"/>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7" name="文本占位符 13"/>
          <p:cNvSpPr>
            <a:spLocks noGrp="1"/>
          </p:cNvSpPr>
          <p:nvPr>
            <p:ph type="body" sz="quarter" idx="12"/>
          </p:nvPr>
        </p:nvSpPr>
        <p:spPr>
          <a:xfrm>
            <a:off x="1442998" y="4472218"/>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8" name="文本占位符 13"/>
          <p:cNvSpPr>
            <a:spLocks noGrp="1"/>
          </p:cNvSpPr>
          <p:nvPr>
            <p:ph type="body" sz="quarter" idx="13"/>
          </p:nvPr>
        </p:nvSpPr>
        <p:spPr>
          <a:xfrm>
            <a:off x="1423003" y="5127861"/>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3" name="文本占位符 13"/>
          <p:cNvSpPr>
            <a:spLocks noGrp="1"/>
          </p:cNvSpPr>
          <p:nvPr>
            <p:ph type="body" sz="quarter" idx="14"/>
          </p:nvPr>
        </p:nvSpPr>
        <p:spPr>
          <a:xfrm>
            <a:off x="1423003" y="5783504"/>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solidFill>
          <a:schemeClr val="accent1"/>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6" name="文本占位符 13"/>
          <p:cNvSpPr>
            <a:spLocks noGrp="1"/>
          </p:cNvSpPr>
          <p:nvPr>
            <p:ph type="body" sz="quarter" idx="10"/>
          </p:nvPr>
        </p:nvSpPr>
        <p:spPr>
          <a:xfrm>
            <a:off x="1423004" y="1778891"/>
            <a:ext cx="5785627" cy="944802"/>
          </a:xfrm>
          <a:prstGeom prst="rect">
            <a:avLst/>
          </a:prstGeom>
          <a:noFill/>
        </p:spPr>
        <p:txBody>
          <a:bodyPr anchor="ctr"/>
          <a:lstStyle>
            <a:lvl1pPr marL="0" indent="0">
              <a:buNone/>
              <a:defRPr sz="4800" b="1">
                <a:solidFill>
                  <a:schemeClr val="bg1"/>
                </a:solidFill>
              </a:defRPr>
            </a:lvl1pPr>
          </a:lstStyle>
          <a:p>
            <a:pPr lvl="0"/>
            <a:endParaRPr kumimoji="1" lang="zh-CN" altLang="en-US" dirty="0"/>
          </a:p>
        </p:txBody>
      </p:sp>
      <p:cxnSp>
        <p:nvCxnSpPr>
          <p:cNvPr id="35" name="直接连接符 46"/>
          <p:cNvCxnSpPr/>
          <p:nvPr userDrawn="1"/>
        </p:nvCxnSpPr>
        <p:spPr>
          <a:xfrm>
            <a:off x="1442998" y="2723693"/>
            <a:ext cx="4088007" cy="0"/>
          </a:xfrm>
          <a:prstGeom prst="line">
            <a:avLst/>
          </a:prstGeom>
          <a:noFill/>
          <a:ln w="19050" cap="flat" cmpd="sng" algn="ctr">
            <a:solidFill>
              <a:schemeClr val="bg1"/>
            </a:solidFill>
            <a:prstDash val="solid"/>
            <a:miter lim="800000"/>
          </a:ln>
          <a:effectLst/>
        </p:spPr>
      </p:cxnSp>
      <p:sp>
        <p:nvSpPr>
          <p:cNvPr id="36" name="文本占位符 13"/>
          <p:cNvSpPr>
            <a:spLocks noGrp="1"/>
          </p:cNvSpPr>
          <p:nvPr>
            <p:ph type="body" sz="quarter" idx="11"/>
          </p:nvPr>
        </p:nvSpPr>
        <p:spPr>
          <a:xfrm>
            <a:off x="1442998" y="2921988"/>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7" name="文本占位符 13"/>
          <p:cNvSpPr>
            <a:spLocks noGrp="1"/>
          </p:cNvSpPr>
          <p:nvPr>
            <p:ph type="body" sz="quarter" idx="12"/>
          </p:nvPr>
        </p:nvSpPr>
        <p:spPr>
          <a:xfrm>
            <a:off x="1442998" y="3577631"/>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8" name="文本占位符 13"/>
          <p:cNvSpPr>
            <a:spLocks noGrp="1"/>
          </p:cNvSpPr>
          <p:nvPr>
            <p:ph type="body" sz="quarter" idx="13"/>
          </p:nvPr>
        </p:nvSpPr>
        <p:spPr>
          <a:xfrm>
            <a:off x="1423003" y="4233274"/>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3" name="文本占位符 13"/>
          <p:cNvSpPr>
            <a:spLocks noGrp="1"/>
          </p:cNvSpPr>
          <p:nvPr>
            <p:ph type="body" sz="quarter" idx="14"/>
          </p:nvPr>
        </p:nvSpPr>
        <p:spPr>
          <a:xfrm>
            <a:off x="1423003" y="4888917"/>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4" name="文本占位符 13"/>
          <p:cNvSpPr>
            <a:spLocks noGrp="1"/>
          </p:cNvSpPr>
          <p:nvPr>
            <p:ph type="body" sz="quarter" idx="15"/>
          </p:nvPr>
        </p:nvSpPr>
        <p:spPr>
          <a:xfrm>
            <a:off x="1423002" y="5520901"/>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accent1"/>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6" name="文本占位符 13"/>
          <p:cNvSpPr>
            <a:spLocks noGrp="1"/>
          </p:cNvSpPr>
          <p:nvPr>
            <p:ph type="body" sz="quarter" idx="10"/>
          </p:nvPr>
        </p:nvSpPr>
        <p:spPr>
          <a:xfrm>
            <a:off x="1423004" y="1147577"/>
            <a:ext cx="5785627" cy="944802"/>
          </a:xfrm>
          <a:prstGeom prst="rect">
            <a:avLst/>
          </a:prstGeom>
          <a:noFill/>
        </p:spPr>
        <p:txBody>
          <a:bodyPr anchor="ctr"/>
          <a:lstStyle>
            <a:lvl1pPr marL="0" indent="0">
              <a:buNone/>
              <a:defRPr sz="4800" b="1">
                <a:solidFill>
                  <a:schemeClr val="bg1"/>
                </a:solidFill>
              </a:defRPr>
            </a:lvl1pPr>
          </a:lstStyle>
          <a:p>
            <a:pPr lvl="0"/>
            <a:endParaRPr kumimoji="1" lang="zh-CN" altLang="en-US" dirty="0"/>
          </a:p>
        </p:txBody>
      </p:sp>
      <p:cxnSp>
        <p:nvCxnSpPr>
          <p:cNvPr id="35" name="直接连接符 46"/>
          <p:cNvCxnSpPr/>
          <p:nvPr userDrawn="1"/>
        </p:nvCxnSpPr>
        <p:spPr>
          <a:xfrm>
            <a:off x="1442998" y="2092379"/>
            <a:ext cx="4088007" cy="0"/>
          </a:xfrm>
          <a:prstGeom prst="line">
            <a:avLst/>
          </a:prstGeom>
          <a:noFill/>
          <a:ln w="19050" cap="flat" cmpd="sng" algn="ctr">
            <a:solidFill>
              <a:schemeClr val="bg1"/>
            </a:solidFill>
            <a:prstDash val="solid"/>
            <a:miter lim="800000"/>
          </a:ln>
          <a:effectLst/>
        </p:spPr>
      </p:cxnSp>
      <p:sp>
        <p:nvSpPr>
          <p:cNvPr id="36" name="文本占位符 13"/>
          <p:cNvSpPr>
            <a:spLocks noGrp="1"/>
          </p:cNvSpPr>
          <p:nvPr>
            <p:ph type="body" sz="quarter" idx="11"/>
          </p:nvPr>
        </p:nvSpPr>
        <p:spPr>
          <a:xfrm>
            <a:off x="1442998" y="2290674"/>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7" name="文本占位符 13"/>
          <p:cNvSpPr>
            <a:spLocks noGrp="1"/>
          </p:cNvSpPr>
          <p:nvPr>
            <p:ph type="body" sz="quarter" idx="12"/>
          </p:nvPr>
        </p:nvSpPr>
        <p:spPr>
          <a:xfrm>
            <a:off x="1442998" y="2946317"/>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38" name="文本占位符 13"/>
          <p:cNvSpPr>
            <a:spLocks noGrp="1"/>
          </p:cNvSpPr>
          <p:nvPr>
            <p:ph type="body" sz="quarter" idx="13"/>
          </p:nvPr>
        </p:nvSpPr>
        <p:spPr>
          <a:xfrm>
            <a:off x="1423003" y="3601960"/>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3" name="文本占位符 13"/>
          <p:cNvSpPr>
            <a:spLocks noGrp="1"/>
          </p:cNvSpPr>
          <p:nvPr>
            <p:ph type="body" sz="quarter" idx="14"/>
          </p:nvPr>
        </p:nvSpPr>
        <p:spPr>
          <a:xfrm>
            <a:off x="1423003" y="4257603"/>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4" name="文本占位符 13"/>
          <p:cNvSpPr>
            <a:spLocks noGrp="1"/>
          </p:cNvSpPr>
          <p:nvPr>
            <p:ph type="body" sz="quarter" idx="15"/>
          </p:nvPr>
        </p:nvSpPr>
        <p:spPr>
          <a:xfrm>
            <a:off x="1423002" y="4889587"/>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
        <p:nvSpPr>
          <p:cNvPr id="25" name="文本占位符 13"/>
          <p:cNvSpPr>
            <a:spLocks noGrp="1"/>
          </p:cNvSpPr>
          <p:nvPr>
            <p:ph type="body" sz="quarter" idx="16"/>
          </p:nvPr>
        </p:nvSpPr>
        <p:spPr>
          <a:xfrm>
            <a:off x="1423001" y="5545230"/>
            <a:ext cx="5785627" cy="495054"/>
          </a:xfrm>
          <a:prstGeom prst="rect">
            <a:avLst/>
          </a:prstGeom>
          <a:noFill/>
        </p:spPr>
        <p:txBody>
          <a:bodyPr anchor="t"/>
          <a:lstStyle>
            <a:lvl1pPr marL="0" indent="0">
              <a:lnSpc>
                <a:spcPct val="130000"/>
              </a:lnSpc>
              <a:buNone/>
              <a:defRPr sz="1800" b="0">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9" name="直接连接符 8"/>
              <p:cNvCxnSpPr>
                <a:stCxn id="8" idx="0"/>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14" name="文本占位符 13"/>
          <p:cNvSpPr>
            <a:spLocks noGrp="1"/>
          </p:cNvSpPr>
          <p:nvPr>
            <p:ph type="body" sz="quarter" idx="10"/>
          </p:nvPr>
        </p:nvSpPr>
        <p:spPr>
          <a:xfrm>
            <a:off x="932350" y="3114020"/>
            <a:ext cx="5785627" cy="822360"/>
          </a:xfrm>
          <a:prstGeom prst="rect">
            <a:avLst/>
          </a:prstGeom>
          <a:noFill/>
        </p:spPr>
        <p:txBody>
          <a:bodyPr anchor="t"/>
          <a:lstStyle>
            <a:lvl1pPr marL="0" indent="0">
              <a:buNone/>
              <a:defRPr sz="4800" b="1">
                <a:solidFill>
                  <a:schemeClr val="bg1"/>
                </a:solidFill>
              </a:defRPr>
            </a:lvl1pPr>
          </a:lstStyle>
          <a:p>
            <a:pPr lvl="0"/>
            <a:endParaRPr kumimoji="1" lang="zh-CN" altLang="en-US" dirty="0"/>
          </a:p>
        </p:txBody>
      </p:sp>
      <p:sp>
        <p:nvSpPr>
          <p:cNvPr id="15" name="文本占位符 13"/>
          <p:cNvSpPr>
            <a:spLocks noGrp="1"/>
          </p:cNvSpPr>
          <p:nvPr>
            <p:ph type="body" sz="quarter" idx="11"/>
          </p:nvPr>
        </p:nvSpPr>
        <p:spPr>
          <a:xfrm>
            <a:off x="939294" y="3936380"/>
            <a:ext cx="5785627" cy="822360"/>
          </a:xfrm>
          <a:prstGeom prst="rect">
            <a:avLst/>
          </a:prstGeom>
          <a:noFill/>
        </p:spPr>
        <p:txBody>
          <a:bodyPr anchor="t"/>
          <a:lstStyle>
            <a:lvl1pPr marL="0" indent="0">
              <a:buNone/>
              <a:defRPr sz="4800" b="1">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lumMod val="95000"/>
          </a:schemeClr>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userDrawn="1"/>
        </p:nvSpPr>
        <p:spPr>
          <a:xfrm flipH="1" flipV="1">
            <a:off x="-27998" y="6684266"/>
            <a:ext cx="12207852" cy="196846"/>
          </a:xfrm>
          <a:prstGeom prst="rect">
            <a:avLst/>
          </a:prstGeom>
          <a:pattFill prst="ltUpDiag">
            <a:fgClr>
              <a:schemeClr val="accent1"/>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6"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8"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bg1">
            <a:lumMod val="95000"/>
          </a:schemeClr>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userDrawn="1"/>
        </p:nvSpPr>
        <p:spPr>
          <a:xfrm rot="16200000">
            <a:off x="8652407" y="3330556"/>
            <a:ext cx="6881113" cy="173779"/>
          </a:xfrm>
          <a:prstGeom prst="rect">
            <a:avLst/>
          </a:prstGeom>
          <a:pattFill prst="ltUpDiag">
            <a:fgClr>
              <a:schemeClr val="accent1"/>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4" name="组合 37"/>
          <p:cNvGrpSpPr/>
          <p:nvPr userDrawn="1"/>
        </p:nvGrpSpPr>
        <p:grpSpPr>
          <a:xfrm rot="16200000" flipH="1">
            <a:off x="-3130981" y="3168345"/>
            <a:ext cx="7576411" cy="6531396"/>
            <a:chOff x="3241129" y="967902"/>
            <a:chExt cx="5709753" cy="4922199"/>
          </a:xfrm>
        </p:grpSpPr>
        <p:grpSp>
          <p:nvGrpSpPr>
            <p:cNvPr id="35" name="组合 38"/>
            <p:cNvGrpSpPr/>
            <p:nvPr/>
          </p:nvGrpSpPr>
          <p:grpSpPr>
            <a:xfrm>
              <a:off x="3241129" y="967902"/>
              <a:ext cx="5709753" cy="4922199"/>
              <a:chOff x="3241126" y="967902"/>
              <a:chExt cx="5709748" cy="4922199"/>
            </a:xfrm>
          </p:grpSpPr>
          <p:sp>
            <p:nvSpPr>
              <p:cNvPr id="38"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9" name="直接连接符 42"/>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6"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45"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46"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47"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7" name="组合 36"/>
          <p:cNvGrpSpPr/>
          <p:nvPr userDrawn="1"/>
        </p:nvGrpSpPr>
        <p:grpSpPr>
          <a:xfrm rot="15009001" flipH="1">
            <a:off x="7910336" y="3529802"/>
            <a:ext cx="5967820" cy="5144678"/>
            <a:chOff x="3241129" y="967902"/>
            <a:chExt cx="5709753" cy="4922199"/>
          </a:xfrm>
          <a:solidFill>
            <a:schemeClr val="bg1">
              <a:lumMod val="95000"/>
            </a:schemeClr>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0" name="直接连接符 49"/>
              <p:cNvCxnSpPr>
                <a:stCxn id="49"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grpSp>
        <p:nvGrpSpPr>
          <p:cNvPr id="38" name="组合 37"/>
          <p:cNvGrpSpPr/>
          <p:nvPr userDrawn="1"/>
        </p:nvGrpSpPr>
        <p:grpSpPr>
          <a:xfrm rot="15009001" flipH="1">
            <a:off x="8397836" y="3808906"/>
            <a:ext cx="5196791" cy="4479997"/>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3" name="直接连接符 42"/>
              <p:cNvCxnSpPr>
                <a:stCxn id="42" idx="0"/>
              </p:cNvCxnSpPr>
              <p:nvPr/>
            </p:nvCxnSpPr>
            <p:spPr>
              <a:xfrm rot="11303420" flipH="1" flipV="1">
                <a:off x="5858688" y="985309"/>
                <a:ext cx="474623" cy="32179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sp>
        <p:nvSpPr>
          <p:cNvPr id="21" name="文本占位符 2"/>
          <p:cNvSpPr>
            <a:spLocks noGrp="1"/>
          </p:cNvSpPr>
          <p:nvPr>
            <p:ph type="body" sz="quarter" idx="10" hasCustomPrompt="1"/>
          </p:nvPr>
        </p:nvSpPr>
        <p:spPr>
          <a:xfrm>
            <a:off x="749820" y="445674"/>
            <a:ext cx="847485" cy="666562"/>
          </a:xfrm>
          <a:prstGeom prst="rect">
            <a:avLst/>
          </a:prstGeom>
        </p:spPr>
        <p:txBody>
          <a:bodyPr anchor="ctr"/>
          <a:lstStyle>
            <a:lvl1pPr marL="0" indent="0" algn="ctr">
              <a:buNone/>
              <a:defRPr sz="4000"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00</a:t>
            </a:r>
            <a:endParaRPr kumimoji="1" lang="zh-CN" altLang="en-US" dirty="0"/>
          </a:p>
        </p:txBody>
      </p:sp>
      <p:sp>
        <p:nvSpPr>
          <p:cNvPr id="22" name="文本占位符 2"/>
          <p:cNvSpPr>
            <a:spLocks noGrp="1"/>
          </p:cNvSpPr>
          <p:nvPr>
            <p:ph type="body" sz="quarter" idx="11" hasCustomPrompt="1"/>
          </p:nvPr>
        </p:nvSpPr>
        <p:spPr>
          <a:xfrm>
            <a:off x="1597305" y="445674"/>
            <a:ext cx="2442257" cy="307632"/>
          </a:xfrm>
          <a:prstGeom prst="rect">
            <a:avLst/>
          </a:prstGeom>
        </p:spPr>
        <p:txBody>
          <a:bodyPr anchor="ctr"/>
          <a:lstStyle>
            <a:lvl1pPr marL="0" indent="0" algn="l">
              <a:buNone/>
              <a:defRPr sz="1600"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en-US" altLang="zh-CN" dirty="0" smtClean="0"/>
              <a:t>PART</a:t>
            </a:r>
            <a:r>
              <a:rPr kumimoji="1" lang="zh-CN" altLang="en-US" dirty="0" smtClean="0"/>
              <a:t> </a:t>
            </a:r>
            <a:r>
              <a:rPr kumimoji="1" lang="en-US" altLang="zh-CN" dirty="0" smtClean="0"/>
              <a:t>NUMBER</a:t>
            </a:r>
            <a:endParaRPr kumimoji="1" lang="zh-CN" altLang="en-US" dirty="0"/>
          </a:p>
        </p:txBody>
      </p:sp>
      <p:sp>
        <p:nvSpPr>
          <p:cNvPr id="23" name="文本占位符 2"/>
          <p:cNvSpPr>
            <a:spLocks noGrp="1"/>
          </p:cNvSpPr>
          <p:nvPr>
            <p:ph type="body" sz="quarter" idx="12" hasCustomPrompt="1"/>
          </p:nvPr>
        </p:nvSpPr>
        <p:spPr>
          <a:xfrm>
            <a:off x="1597305" y="712635"/>
            <a:ext cx="2442257" cy="399600"/>
          </a:xfrm>
          <a:prstGeom prst="rect">
            <a:avLst/>
          </a:prstGeom>
        </p:spPr>
        <p:txBody>
          <a:bodyPr anchor="ctr"/>
          <a:lstStyle>
            <a:lvl1pPr marL="0" indent="0" algn="l">
              <a:buNone/>
              <a:defRPr sz="1800" b="1">
                <a:solidFill>
                  <a:schemeClr val="tx1"/>
                </a:solidFill>
                <a:latin typeface="微软雅黑" panose="020B0503020204020204" charset="-122"/>
                <a:ea typeface="微软雅黑" panose="020B0503020204020204" charset="-122"/>
                <a:cs typeface="微软雅黑"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kumimoji="1" lang="zh-CN" altLang="en-US" smtClean="0"/>
              <a:t>点击此处添加标题</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25602" y="1199863"/>
            <a:ext cx="9497887" cy="973712"/>
          </a:xfrm>
        </p:spPr>
        <p:txBody>
          <a:bodyPr/>
          <a:lstStyle/>
          <a:p>
            <a:r>
              <a:rPr lang="zh-CN" altLang="zh-CN" dirty="0"/>
              <a:t>公共地点人流量计算的云监管平台</a:t>
            </a:r>
            <a:endParaRPr lang="zh-CN" altLang="en-US" dirty="0">
              <a:solidFill>
                <a:prstClr val="white"/>
              </a:solidFill>
            </a:endParaRPr>
          </a:p>
        </p:txBody>
      </p:sp>
      <p:sp>
        <p:nvSpPr>
          <p:cNvPr id="4" name="文本占位符 3"/>
          <p:cNvSpPr>
            <a:spLocks noGrp="1"/>
          </p:cNvSpPr>
          <p:nvPr>
            <p:ph type="body" sz="quarter" idx="12"/>
          </p:nvPr>
        </p:nvSpPr>
        <p:spPr>
          <a:xfrm>
            <a:off x="8474925" y="5719887"/>
            <a:ext cx="3291472" cy="948542"/>
          </a:xfrm>
        </p:spPr>
        <p:txBody>
          <a:bodyPr/>
          <a:lstStyle/>
          <a:p>
            <a:pPr>
              <a:lnSpc>
                <a:spcPct val="130000"/>
              </a:lnSpc>
            </a:pPr>
            <a:r>
              <a:rPr lang="zh-CN" altLang="en-US" dirty="0">
                <a:solidFill>
                  <a:prstClr val="black"/>
                </a:solidFill>
              </a:rPr>
              <a:t>指导老师</a:t>
            </a:r>
            <a:r>
              <a:rPr lang="zh-CN" altLang="en-US" dirty="0" smtClean="0">
                <a:solidFill>
                  <a:prstClr val="black"/>
                </a:solidFill>
              </a:rPr>
              <a:t>：陈宁江</a:t>
            </a:r>
            <a:endParaRPr lang="en-US" altLang="zh-CN" dirty="0">
              <a:solidFill>
                <a:prstClr val="black"/>
              </a:solidFill>
            </a:endParaRPr>
          </a:p>
          <a:p>
            <a:pPr>
              <a:lnSpc>
                <a:spcPct val="130000"/>
              </a:lnSpc>
            </a:pPr>
            <a:r>
              <a:rPr lang="zh-CN" altLang="en-US" dirty="0" smtClean="0">
                <a:solidFill>
                  <a:prstClr val="black"/>
                </a:solidFill>
              </a:rPr>
              <a:t>小组成员：黄健 黄淑茵 雪雯</a:t>
            </a:r>
            <a:endParaRPr lang="en-US" altLang="zh-CN" dirty="0">
              <a:solidFill>
                <a:prstClr val="black"/>
              </a:solidFill>
            </a:endParaRPr>
          </a:p>
        </p:txBody>
      </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TWO</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技术栈</a:t>
            </a:r>
            <a:endParaRPr kumimoji="1" lang="en-US" altLang="zh-CN" dirty="0">
              <a:solidFill>
                <a:srgbClr val="FFFFFF"/>
              </a:solidFill>
            </a:endParaRPr>
          </a:p>
        </p:txBody>
      </p:sp>
      <p:sp>
        <p:nvSpPr>
          <p:cNvPr id="28" name="矩形 27"/>
          <p:cNvSpPr/>
          <p:nvPr/>
        </p:nvSpPr>
        <p:spPr>
          <a:xfrm flipV="1">
            <a:off x="371475" y="3344333"/>
            <a:ext cx="11178842" cy="169334"/>
          </a:xfrm>
          <a:prstGeom prst="rect">
            <a:avLst/>
          </a:prstGeom>
          <a:pattFill prst="ltUpDiag">
            <a:fgClr>
              <a:schemeClr val="accent1"/>
            </a:fgClr>
            <a:bgClr>
              <a:srgbClr val="E9E9E9"/>
            </a:bgClr>
          </a:patt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9" name="等腰三角形 5"/>
          <p:cNvSpPr/>
          <p:nvPr/>
        </p:nvSpPr>
        <p:spPr>
          <a:xfrm rot="5400000">
            <a:off x="11432973" y="3238825"/>
            <a:ext cx="321728" cy="380352"/>
          </a:xfrm>
          <a:prstGeom prst="triangle">
            <a:avLst>
              <a:gd name="adj" fmla="val 52478"/>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0" name="等腰三角形 6"/>
          <p:cNvSpPr/>
          <p:nvPr/>
        </p:nvSpPr>
        <p:spPr>
          <a:xfrm rot="5400000">
            <a:off x="400787" y="3238825"/>
            <a:ext cx="321728" cy="380352"/>
          </a:xfrm>
          <a:prstGeom prst="triangle">
            <a:avLst>
              <a:gd name="adj" fmla="val 52478"/>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1" name="等腰三角形 7"/>
          <p:cNvSpPr/>
          <p:nvPr/>
        </p:nvSpPr>
        <p:spPr>
          <a:xfrm rot="5400000">
            <a:off x="13335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2" name="等腰三角形 8"/>
          <p:cNvSpPr/>
          <p:nvPr/>
        </p:nvSpPr>
        <p:spPr>
          <a:xfrm rot="5400000">
            <a:off x="22606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3" name="等腰三角形 9"/>
          <p:cNvSpPr/>
          <p:nvPr/>
        </p:nvSpPr>
        <p:spPr>
          <a:xfrm rot="5400000">
            <a:off x="31877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4" name="等腰三角形 10"/>
          <p:cNvSpPr/>
          <p:nvPr/>
        </p:nvSpPr>
        <p:spPr>
          <a:xfrm rot="5400000">
            <a:off x="4114800" y="3238500"/>
            <a:ext cx="321728" cy="380352"/>
          </a:xfrm>
          <a:prstGeom prst="triangle">
            <a:avLst>
              <a:gd name="adj" fmla="val 52478"/>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5" name="等腰三角形 11"/>
          <p:cNvSpPr/>
          <p:nvPr/>
        </p:nvSpPr>
        <p:spPr>
          <a:xfrm rot="5400000">
            <a:off x="50419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6" name="等腰三角形 12"/>
          <p:cNvSpPr/>
          <p:nvPr/>
        </p:nvSpPr>
        <p:spPr>
          <a:xfrm rot="5400000">
            <a:off x="59690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7" name="等腰三角形 13"/>
          <p:cNvSpPr/>
          <p:nvPr/>
        </p:nvSpPr>
        <p:spPr>
          <a:xfrm rot="5400000">
            <a:off x="68961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8" name="等腰三角形 14"/>
          <p:cNvSpPr/>
          <p:nvPr/>
        </p:nvSpPr>
        <p:spPr>
          <a:xfrm rot="5400000">
            <a:off x="7823200" y="3238500"/>
            <a:ext cx="321728" cy="380352"/>
          </a:xfrm>
          <a:prstGeom prst="triangle">
            <a:avLst>
              <a:gd name="adj" fmla="val 52478"/>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9" name="等腰三角形 15"/>
          <p:cNvSpPr/>
          <p:nvPr/>
        </p:nvSpPr>
        <p:spPr>
          <a:xfrm rot="5400000">
            <a:off x="87503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0" name="等腰三角形 16"/>
          <p:cNvSpPr/>
          <p:nvPr/>
        </p:nvSpPr>
        <p:spPr>
          <a:xfrm rot="5400000">
            <a:off x="96774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1" name="等腰三角形 17"/>
          <p:cNvSpPr/>
          <p:nvPr/>
        </p:nvSpPr>
        <p:spPr>
          <a:xfrm rot="5400000">
            <a:off x="10604500" y="3238500"/>
            <a:ext cx="321728" cy="380352"/>
          </a:xfrm>
          <a:prstGeom prst="triangle">
            <a:avLst>
              <a:gd name="adj" fmla="val 52478"/>
            </a:avLst>
          </a:prstGeom>
          <a:solidFill>
            <a:schemeClr val="bg1">
              <a:lumMod val="65000"/>
            </a:schemeClr>
          </a:solid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cxnSp>
        <p:nvCxnSpPr>
          <p:cNvPr id="42" name="直接连接符 20"/>
          <p:cNvCxnSpPr/>
          <p:nvPr/>
        </p:nvCxnSpPr>
        <p:spPr>
          <a:xfrm>
            <a:off x="759460" y="4004732"/>
            <a:ext cx="0" cy="1193801"/>
          </a:xfrm>
          <a:prstGeom prst="line">
            <a:avLst/>
          </a:prstGeom>
          <a:noFill/>
          <a:ln w="76200" cap="flat" cmpd="sng" algn="ctr">
            <a:solidFill>
              <a:schemeClr val="accent1"/>
            </a:solidFill>
            <a:prstDash val="solid"/>
            <a:miter lim="800000"/>
          </a:ln>
          <a:effectLst/>
        </p:spPr>
      </p:cxnSp>
      <p:sp>
        <p:nvSpPr>
          <p:cNvPr id="43" name="矩形 42"/>
          <p:cNvSpPr/>
          <p:nvPr/>
        </p:nvSpPr>
        <p:spPr>
          <a:xfrm>
            <a:off x="860556" y="3962397"/>
            <a:ext cx="2402347" cy="398780"/>
          </a:xfrm>
          <a:prstGeom prst="rect">
            <a:avLst/>
          </a:prstGeom>
        </p:spPr>
        <p:txBody>
          <a:bodyPr wrap="square">
            <a:spAutoFit/>
          </a:bodyPr>
          <a:lstStyle/>
          <a:p>
            <a:r>
              <a:rPr lang="zh-CN" altLang="en-US" sz="2000" b="1" dirty="0">
                <a:solidFill>
                  <a:srgbClr val="000000">
                    <a:lumMod val="75000"/>
                    <a:lumOff val="25000"/>
                  </a:srgbClr>
                </a:solidFill>
                <a:latin typeface="微软雅黑" panose="020B0503020204020204" charset="-122"/>
                <a:ea typeface="微软雅黑" panose="020B0503020204020204" charset="-122"/>
              </a:rPr>
              <a:t>边缘端</a:t>
            </a:r>
          </a:p>
        </p:txBody>
      </p:sp>
      <p:sp>
        <p:nvSpPr>
          <p:cNvPr id="44" name="矩形 43"/>
          <p:cNvSpPr/>
          <p:nvPr/>
        </p:nvSpPr>
        <p:spPr>
          <a:xfrm>
            <a:off x="860425" y="4328795"/>
            <a:ext cx="7649210" cy="2331085"/>
          </a:xfrm>
          <a:prstGeom prst="rect">
            <a:avLst/>
          </a:prstGeom>
        </p:spPr>
        <p:txBody>
          <a:bodyPr wrap="square">
            <a:spAutoFit/>
          </a:bodyPr>
          <a:lstStyle/>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人物识别：</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Yolov3 </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模型的</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Keras of Tensorflow</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实现；</a:t>
            </a:r>
            <a:endParaRPr lang="zh-CN" altLang="en-US" sz="1600" dirty="0" smtClean="0">
              <a:solidFill>
                <a:srgbClr val="000000">
                  <a:lumMod val="75000"/>
                  <a:lumOff val="25000"/>
                </a:srgbClr>
              </a:solidFill>
              <a:latin typeface="微软雅黑" panose="020B0503020204020204" charset="-122"/>
              <a:ea typeface="微软雅黑" panose="020B0503020204020204" charset="-122"/>
            </a:endParaRP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rPr>
              <a:t>视频图像处理：</a:t>
            </a:r>
            <a:r>
              <a:rPr lang="en-US" altLang="zh-CN" sz="1600" dirty="0" err="1" smtClean="0">
                <a:solidFill>
                  <a:srgbClr val="000000">
                    <a:lumMod val="75000"/>
                    <a:lumOff val="25000"/>
                  </a:srgbClr>
                </a:solidFill>
                <a:latin typeface="微软雅黑" panose="020B0503020204020204" charset="-122"/>
                <a:ea typeface="微软雅黑" panose="020B0503020204020204" charset="-122"/>
              </a:rPr>
              <a:t>OpenCV</a:t>
            </a:r>
            <a:r>
              <a:rPr lang="zh-CN" altLang="en-US" sz="1600" dirty="0" smtClean="0">
                <a:solidFill>
                  <a:srgbClr val="000000">
                    <a:lumMod val="75000"/>
                    <a:lumOff val="25000"/>
                  </a:srgbClr>
                </a:solidFill>
                <a:latin typeface="微软雅黑" panose="020B0503020204020204" charset="-122"/>
                <a:ea typeface="微软雅黑" panose="020B0503020204020204" charset="-122"/>
              </a:rPr>
              <a:t>；</a:t>
            </a: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rPr>
              <a:t>多目标人物跟踪：</a:t>
            </a:r>
            <a:r>
              <a:rPr lang="en-US" altLang="zh-CN" sz="1600" dirty="0" smtClean="0">
                <a:solidFill>
                  <a:srgbClr val="000000">
                    <a:lumMod val="75000"/>
                    <a:lumOff val="25000"/>
                  </a:srgbClr>
                </a:solidFill>
                <a:latin typeface="微软雅黑" panose="020B0503020204020204" charset="-122"/>
                <a:ea typeface="微软雅黑" panose="020B0503020204020204" charset="-122"/>
              </a:rPr>
              <a:t>deep_sort</a:t>
            </a:r>
          </a:p>
          <a:p>
            <a:pPr>
              <a:lnSpc>
                <a:spcPct val="130000"/>
              </a:lnSpc>
            </a:pPr>
            <a:r>
              <a:rPr lang="en-US" altLang="zh-CN" sz="1600" dirty="0" smtClean="0">
                <a:solidFill>
                  <a:srgbClr val="000000">
                    <a:lumMod val="75000"/>
                    <a:lumOff val="25000"/>
                  </a:srgbClr>
                </a:solidFill>
                <a:latin typeface="微软雅黑" panose="020B0503020204020204" charset="-122"/>
                <a:ea typeface="微软雅黑" panose="020B0503020204020204" charset="-122"/>
              </a:rPr>
              <a:t>	            (Kalman-Filter + Hungarian Algorithm)</a:t>
            </a: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rPr>
              <a:t>边缘端后端：</a:t>
            </a:r>
            <a:r>
              <a:rPr lang="en-US" altLang="zh-CN" sz="1600" dirty="0" smtClean="0">
                <a:solidFill>
                  <a:srgbClr val="000000">
                    <a:lumMod val="75000"/>
                    <a:lumOff val="25000"/>
                  </a:srgbClr>
                </a:solidFill>
                <a:latin typeface="微软雅黑" panose="020B0503020204020204" charset="-122"/>
                <a:ea typeface="微软雅黑" panose="020B0503020204020204" charset="-122"/>
              </a:rPr>
              <a:t>Python django</a:t>
            </a: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rPr>
              <a:t>边缘端数据库：</a:t>
            </a:r>
            <a:r>
              <a:rPr lang="en-US" altLang="zh-CN" sz="1600" dirty="0" smtClean="0">
                <a:solidFill>
                  <a:srgbClr val="000000">
                    <a:lumMod val="75000"/>
                    <a:lumOff val="25000"/>
                  </a:srgbClr>
                </a:solidFill>
                <a:latin typeface="微软雅黑" panose="020B0503020204020204" charset="-122"/>
                <a:ea typeface="微软雅黑" panose="020B0503020204020204" charset="-122"/>
              </a:rPr>
              <a:t>SQLite</a:t>
            </a:r>
          </a:p>
          <a:p>
            <a:pPr>
              <a:lnSpc>
                <a:spcPct val="130000"/>
              </a:lnSpc>
            </a:pPr>
            <a:endParaRPr lang="zh-CN" altLang="en-US" sz="1600" dirty="0" smtClean="0">
              <a:solidFill>
                <a:srgbClr val="000000">
                  <a:lumMod val="75000"/>
                  <a:lumOff val="25000"/>
                </a:srgbClr>
              </a:solidFill>
              <a:latin typeface="微软雅黑" panose="020B0503020204020204" charset="-122"/>
              <a:ea typeface="微软雅黑" panose="020B0503020204020204" charset="-122"/>
            </a:endParaRPr>
          </a:p>
        </p:txBody>
      </p:sp>
      <p:cxnSp>
        <p:nvCxnSpPr>
          <p:cNvPr id="45" name="直接连接符 24"/>
          <p:cNvCxnSpPr/>
          <p:nvPr/>
        </p:nvCxnSpPr>
        <p:spPr>
          <a:xfrm>
            <a:off x="7502525" y="948477"/>
            <a:ext cx="0" cy="1192530"/>
          </a:xfrm>
          <a:prstGeom prst="line">
            <a:avLst/>
          </a:prstGeom>
          <a:noFill/>
          <a:ln w="76200" cap="flat" cmpd="sng" algn="ctr">
            <a:solidFill>
              <a:schemeClr val="accent1"/>
            </a:solidFill>
            <a:prstDash val="solid"/>
            <a:miter lim="800000"/>
          </a:ln>
          <a:effectLst/>
        </p:spPr>
      </p:cxnSp>
      <p:sp>
        <p:nvSpPr>
          <p:cNvPr id="46" name="矩形 45"/>
          <p:cNvSpPr/>
          <p:nvPr/>
        </p:nvSpPr>
        <p:spPr>
          <a:xfrm>
            <a:off x="7614285" y="906145"/>
            <a:ext cx="1826260" cy="398780"/>
          </a:xfrm>
          <a:prstGeom prst="rect">
            <a:avLst/>
          </a:prstGeom>
        </p:spPr>
        <p:txBody>
          <a:bodyPr wrap="square">
            <a:spAutoFit/>
          </a:bodyPr>
          <a:lstStyle/>
          <a:p>
            <a:r>
              <a:rPr lang="zh-CN" altLang="en-US" sz="2000" b="1" dirty="0">
                <a:solidFill>
                  <a:srgbClr val="000000">
                    <a:lumMod val="75000"/>
                    <a:lumOff val="25000"/>
                  </a:srgbClr>
                </a:solidFill>
                <a:latin typeface="微软雅黑" panose="020B0503020204020204" charset="-122"/>
                <a:ea typeface="微软雅黑" panose="020B0503020204020204" charset="-122"/>
              </a:rPr>
              <a:t>云平台监控端</a:t>
            </a:r>
          </a:p>
        </p:txBody>
      </p:sp>
      <p:sp>
        <p:nvSpPr>
          <p:cNvPr id="47" name="矩形 46"/>
          <p:cNvSpPr/>
          <p:nvPr/>
        </p:nvSpPr>
        <p:spPr>
          <a:xfrm>
            <a:off x="7603490" y="1264285"/>
            <a:ext cx="4397375" cy="2971165"/>
          </a:xfrm>
          <a:prstGeom prst="rect">
            <a:avLst/>
          </a:prstGeom>
        </p:spPr>
        <p:txBody>
          <a:bodyPr wrap="square">
            <a:spAutoFit/>
          </a:bodyPr>
          <a:lstStyle/>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前端：</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vue.js</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vue-admin-template</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a:t>
            </a:r>
            <a:endPar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endParaRPr>
          </a:p>
          <a:p>
            <a:pPr>
              <a:lnSpc>
                <a:spcPct val="130000"/>
              </a:lnSpc>
            </a:pP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          element-ui</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axios</a:t>
            </a: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云监管平台</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后端</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Python django</a:t>
            </a:r>
          </a:p>
          <a:p>
            <a:pPr>
              <a:lnSpc>
                <a:spcPct val="130000"/>
              </a:lnSpc>
            </a:pP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数据库：</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Mysql</a:t>
            </a:r>
          </a:p>
          <a:p>
            <a:pPr>
              <a:lnSpc>
                <a:spcPct val="130000"/>
              </a:lnSpc>
            </a:pP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HTTP</a:t>
            </a:r>
            <a:r>
              <a:rPr lang="zh-CN" altLang="en-US" sz="1600" dirty="0" smtClean="0">
                <a:solidFill>
                  <a:srgbClr val="000000">
                    <a:lumMod val="75000"/>
                    <a:lumOff val="25000"/>
                  </a:srgbClr>
                </a:solidFill>
                <a:latin typeface="微软雅黑" panose="020B0503020204020204" charset="-122"/>
                <a:ea typeface="微软雅黑" panose="020B0503020204020204" charset="-122"/>
                <a:sym typeface="+mn-ea"/>
              </a:rPr>
              <a:t>服务器：</a:t>
            </a:r>
            <a:r>
              <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rPr>
              <a:t>Nginx</a:t>
            </a:r>
          </a:p>
          <a:p>
            <a:pPr>
              <a:lnSpc>
                <a:spcPct val="130000"/>
              </a:lnSpc>
            </a:pPr>
            <a:endPar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endParaRPr>
          </a:p>
          <a:p>
            <a:pPr>
              <a:lnSpc>
                <a:spcPct val="130000"/>
              </a:lnSpc>
            </a:pPr>
            <a:endPar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endParaRPr>
          </a:p>
          <a:p>
            <a:pPr>
              <a:lnSpc>
                <a:spcPct val="130000"/>
              </a:lnSpc>
            </a:pPr>
            <a:endParaRPr lang="en-US" altLang="zh-CN" sz="1600" dirty="0" smtClean="0">
              <a:solidFill>
                <a:srgbClr val="000000">
                  <a:lumMod val="75000"/>
                  <a:lumOff val="25000"/>
                </a:srgbClr>
              </a:solidFill>
              <a:latin typeface="微软雅黑" panose="020B0503020204020204" charset="-122"/>
              <a:ea typeface="微软雅黑" panose="020B0503020204020204" charset="-122"/>
              <a:sym typeface="+mn-ea"/>
            </a:endParaRPr>
          </a:p>
          <a:p>
            <a:pPr>
              <a:lnSpc>
                <a:spcPct val="130000"/>
              </a:lnSpc>
            </a:pPr>
            <a:endParaRPr lang="zh-CN" altLang="en-US" sz="1600" dirty="0">
              <a:solidFill>
                <a:srgbClr val="000000">
                  <a:lumMod val="75000"/>
                  <a:lumOff val="25000"/>
                </a:srgb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TWO</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云平台监控端架构图</a:t>
            </a:r>
            <a:endParaRPr kumimoji="1" lang="en-US" altLang="zh-CN" dirty="0">
              <a:solidFill>
                <a:srgbClr val="FFFFFF"/>
              </a:solidFill>
            </a:endParaRPr>
          </a:p>
        </p:txBody>
      </p:sp>
      <p:pic>
        <p:nvPicPr>
          <p:cNvPr id="8" name="图片 7"/>
          <p:cNvPicPr>
            <a:picLocks noChangeAspect="1"/>
          </p:cNvPicPr>
          <p:nvPr/>
        </p:nvPicPr>
        <p:blipFill>
          <a:blip r:embed="rId2"/>
          <a:stretch>
            <a:fillRect/>
          </a:stretch>
        </p:blipFill>
        <p:spPr>
          <a:xfrm>
            <a:off x="1623060" y="1336040"/>
            <a:ext cx="8946515" cy="4492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TWO</a:t>
            </a:r>
            <a:endParaRPr kumimoji="1" lang="zh-CN" altLang="en-US" dirty="0"/>
          </a:p>
        </p:txBody>
      </p:sp>
      <p:sp>
        <p:nvSpPr>
          <p:cNvPr id="4" name="文本占位符 3"/>
          <p:cNvSpPr>
            <a:spLocks noGrp="1"/>
          </p:cNvSpPr>
          <p:nvPr>
            <p:ph type="body" sz="quarter" idx="12"/>
          </p:nvPr>
        </p:nvSpPr>
        <p:spPr>
          <a:xfrm>
            <a:off x="1597025" y="712470"/>
            <a:ext cx="2825115" cy="399415"/>
          </a:xfrm>
        </p:spPr>
        <p:txBody>
          <a:bodyPr/>
          <a:lstStyle/>
          <a:p>
            <a:r>
              <a:rPr kumimoji="1" lang="zh-CN" altLang="en-US" dirty="0"/>
              <a:t>云平台监控端数据流图</a:t>
            </a:r>
            <a:endParaRPr kumimoji="1" lang="en-US" altLang="zh-CN" dirty="0">
              <a:solidFill>
                <a:srgbClr val="FFFFFF"/>
              </a:solidFill>
            </a:endParaRPr>
          </a:p>
        </p:txBody>
      </p:sp>
      <p:pic>
        <p:nvPicPr>
          <p:cNvPr id="5" name="图片 4" descr="监控端结构图"/>
          <p:cNvPicPr>
            <a:picLocks noChangeAspect="1"/>
          </p:cNvPicPr>
          <p:nvPr/>
        </p:nvPicPr>
        <p:blipFill>
          <a:blip r:embed="rId2"/>
          <a:stretch>
            <a:fillRect/>
          </a:stretch>
        </p:blipFill>
        <p:spPr>
          <a:xfrm>
            <a:off x="621665" y="1287145"/>
            <a:ext cx="11205845" cy="4827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TWO</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边缘端</a:t>
            </a:r>
            <a:r>
              <a:rPr kumimoji="1" lang="zh-CN" altLang="en-US" dirty="0">
                <a:sym typeface="+mn-ea"/>
              </a:rPr>
              <a:t>架构图</a:t>
            </a:r>
            <a:endParaRPr kumimoji="1" lang="zh-CN" altLang="en-US" dirty="0">
              <a:solidFill>
                <a:srgbClr val="FFFFFF"/>
              </a:solidFill>
            </a:endParaRPr>
          </a:p>
        </p:txBody>
      </p:sp>
      <p:pic>
        <p:nvPicPr>
          <p:cNvPr id="7" name="图片 6"/>
          <p:cNvPicPr>
            <a:picLocks noChangeAspect="1"/>
          </p:cNvPicPr>
          <p:nvPr/>
        </p:nvPicPr>
        <p:blipFill>
          <a:blip r:embed="rId2"/>
          <a:stretch>
            <a:fillRect/>
          </a:stretch>
        </p:blipFill>
        <p:spPr>
          <a:xfrm>
            <a:off x="1703070" y="1484630"/>
            <a:ext cx="6724650" cy="4400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TWO</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边缘端</a:t>
            </a:r>
            <a:r>
              <a:rPr kumimoji="1" lang="zh-CN" altLang="en-US" dirty="0">
                <a:sym typeface="+mn-ea"/>
              </a:rPr>
              <a:t>数据流图</a:t>
            </a:r>
            <a:endParaRPr kumimoji="1" lang="zh-CN" altLang="en-US" dirty="0">
              <a:solidFill>
                <a:srgbClr val="FFFFFF"/>
              </a:solidFill>
            </a:endParaRPr>
          </a:p>
        </p:txBody>
      </p:sp>
      <p:pic>
        <p:nvPicPr>
          <p:cNvPr id="5" name="图片 4"/>
          <p:cNvPicPr>
            <a:picLocks noChangeAspect="1"/>
          </p:cNvPicPr>
          <p:nvPr/>
        </p:nvPicPr>
        <p:blipFill>
          <a:blip r:embed="rId2"/>
          <a:srcRect l="-1503" t="419" r="595" b="1094"/>
          <a:stretch>
            <a:fillRect/>
          </a:stretch>
        </p:blipFill>
        <p:spPr>
          <a:xfrm>
            <a:off x="3543300" y="1111885"/>
            <a:ext cx="5105400" cy="5469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smtClean="0"/>
              <a:t>TWO</a:t>
            </a:r>
            <a:endParaRPr kumimoji="1" lang="zh-CN" altLang="en-US" dirty="0"/>
          </a:p>
        </p:txBody>
      </p:sp>
      <p:sp>
        <p:nvSpPr>
          <p:cNvPr id="4" name="文本占位符 3"/>
          <p:cNvSpPr>
            <a:spLocks noGrp="1"/>
          </p:cNvSpPr>
          <p:nvPr>
            <p:ph type="body" sz="quarter" idx="12"/>
          </p:nvPr>
        </p:nvSpPr>
        <p:spPr/>
        <p:txBody>
          <a:bodyPr/>
          <a:lstStyle/>
          <a:p>
            <a:r>
              <a:rPr lang="zh-CN" altLang="en-US" dirty="0">
                <a:solidFill>
                  <a:schemeClr val="tx1"/>
                </a:solidFill>
              </a:rPr>
              <a:t>技术架构</a:t>
            </a:r>
          </a:p>
        </p:txBody>
      </p:sp>
      <p:sp>
        <p:nvSpPr>
          <p:cNvPr id="20" name="燕尾形 19"/>
          <p:cNvSpPr/>
          <p:nvPr/>
        </p:nvSpPr>
        <p:spPr>
          <a:xfrm>
            <a:off x="2879619" y="1757360"/>
            <a:ext cx="812269" cy="1965613"/>
          </a:xfrm>
          <a:prstGeom prst="chevron">
            <a:avLst>
              <a:gd name="adj" fmla="val 65810"/>
            </a:avLst>
          </a:prstGeom>
          <a:solidFill>
            <a:schemeClr val="bg1">
              <a:lumMod val="75000"/>
            </a:schemeClr>
          </a:solidFill>
          <a:ln w="25400" cap="flat" cmpd="sng" algn="ctr">
            <a:noFill/>
            <a:prstDash val="solid"/>
          </a:ln>
          <a:effectLst/>
        </p:spPr>
        <p:txBody>
          <a:bodyPr rtlCol="0" anchor="ctr"/>
          <a:lstStyle/>
          <a:p>
            <a:pPr algn="ctr" defTabSz="457200">
              <a:defRPr/>
            </a:pPr>
            <a:endParaRPr lang="zh-CN" altLang="en-US" kern="0" smtClean="0">
              <a:solidFill>
                <a:srgbClr val="000000">
                  <a:lumMod val="85000"/>
                  <a:lumOff val="15000"/>
                </a:srgbClr>
              </a:solidFill>
              <a:latin typeface="Arial" panose="020B0604020202020204"/>
              <a:ea typeface="微软雅黑" panose="020B0503020204020204" charset="-122"/>
            </a:endParaRPr>
          </a:p>
        </p:txBody>
      </p:sp>
      <p:sp>
        <p:nvSpPr>
          <p:cNvPr id="21" name="矩形 31"/>
          <p:cNvSpPr/>
          <p:nvPr/>
        </p:nvSpPr>
        <p:spPr>
          <a:xfrm>
            <a:off x="3066990" y="2381374"/>
            <a:ext cx="717570" cy="717569"/>
          </a:xfrm>
          <a:prstGeom prst="ellipse">
            <a:avLst/>
          </a:prstGeom>
          <a:solidFill>
            <a:schemeClr val="bg1">
              <a:lumMod val="95000"/>
            </a:schemeClr>
          </a:solidFill>
          <a:ln w="25400" cap="flat" cmpd="sng" algn="ctr">
            <a:solidFill>
              <a:schemeClr val="accent1"/>
            </a:solidFill>
            <a:prstDash val="solid"/>
          </a:ln>
          <a:effectLst/>
        </p:spPr>
        <p:txBody>
          <a:bodyPr rtlCol="0" anchor="ctr"/>
          <a:lstStyle/>
          <a:p>
            <a:pPr algn="ctr" defTabSz="457200">
              <a:defRPr/>
            </a:pPr>
            <a:r>
              <a:rPr lang="en-US" altLang="zh-CN" sz="2400" b="1" kern="0" dirty="0" smtClean="0">
                <a:solidFill>
                  <a:srgbClr val="000000">
                    <a:lumMod val="85000"/>
                    <a:lumOff val="15000"/>
                  </a:srgbClr>
                </a:solidFill>
                <a:latin typeface="微软雅黑" panose="020B0503020204020204" charset="-122"/>
                <a:ea typeface="微软雅黑" panose="020B0503020204020204" charset="-122"/>
              </a:rPr>
              <a:t>1</a:t>
            </a:r>
            <a:endParaRPr lang="zh-CN" altLang="en-US" sz="2400" b="1"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22" name="燕尾形 21"/>
          <p:cNvSpPr/>
          <p:nvPr/>
        </p:nvSpPr>
        <p:spPr>
          <a:xfrm>
            <a:off x="6308717" y="1757360"/>
            <a:ext cx="812269" cy="1965613"/>
          </a:xfrm>
          <a:prstGeom prst="chevron">
            <a:avLst>
              <a:gd name="adj" fmla="val 65810"/>
            </a:avLst>
          </a:prstGeom>
          <a:solidFill>
            <a:schemeClr val="accent2"/>
          </a:solidFill>
          <a:ln w="25400" cap="flat" cmpd="sng" algn="ctr">
            <a:noFill/>
            <a:prstDash val="solid"/>
          </a:ln>
          <a:effectLst/>
        </p:spPr>
        <p:txBody>
          <a:bodyPr rtlCol="0" anchor="ctr"/>
          <a:lstStyle/>
          <a:p>
            <a:pPr algn="ctr" defTabSz="457200">
              <a:defRPr/>
            </a:pPr>
            <a:endParaRPr lang="zh-CN" altLang="en-US" kern="0" smtClean="0">
              <a:solidFill>
                <a:srgbClr val="000000">
                  <a:lumMod val="85000"/>
                  <a:lumOff val="15000"/>
                </a:srgbClr>
              </a:solidFill>
              <a:latin typeface="Arial" panose="020B0604020202020204"/>
              <a:ea typeface="微软雅黑" panose="020B0503020204020204" charset="-122"/>
            </a:endParaRPr>
          </a:p>
        </p:txBody>
      </p:sp>
      <p:sp>
        <p:nvSpPr>
          <p:cNvPr id="23" name="燕尾形 22"/>
          <p:cNvSpPr/>
          <p:nvPr/>
        </p:nvSpPr>
        <p:spPr>
          <a:xfrm>
            <a:off x="9737816" y="1757360"/>
            <a:ext cx="812269" cy="1965613"/>
          </a:xfrm>
          <a:prstGeom prst="chevron">
            <a:avLst>
              <a:gd name="adj" fmla="val 65810"/>
            </a:avLst>
          </a:prstGeom>
          <a:solidFill>
            <a:schemeClr val="accent1"/>
          </a:solidFill>
          <a:ln w="25400" cap="flat" cmpd="sng" algn="ctr">
            <a:noFill/>
            <a:prstDash val="solid"/>
          </a:ln>
          <a:effectLst/>
        </p:spPr>
        <p:txBody>
          <a:bodyPr rtlCol="0" anchor="ctr"/>
          <a:lstStyle/>
          <a:p>
            <a:pPr algn="ctr" defTabSz="457200">
              <a:defRPr/>
            </a:pPr>
            <a:endParaRPr lang="zh-CN" altLang="en-US" kern="0" smtClean="0">
              <a:solidFill>
                <a:srgbClr val="000000">
                  <a:lumMod val="85000"/>
                  <a:lumOff val="15000"/>
                </a:srgbClr>
              </a:solidFill>
              <a:latin typeface="Arial" panose="020B0604020202020204"/>
              <a:ea typeface="微软雅黑" panose="020B0503020204020204" charset="-122"/>
            </a:endParaRPr>
          </a:p>
        </p:txBody>
      </p:sp>
      <p:sp>
        <p:nvSpPr>
          <p:cNvPr id="24" name="矩形 31"/>
          <p:cNvSpPr/>
          <p:nvPr/>
        </p:nvSpPr>
        <p:spPr>
          <a:xfrm>
            <a:off x="6568646" y="2381374"/>
            <a:ext cx="717570" cy="717569"/>
          </a:xfrm>
          <a:prstGeom prst="ellipse">
            <a:avLst/>
          </a:prstGeom>
          <a:solidFill>
            <a:schemeClr val="bg1">
              <a:lumMod val="95000"/>
            </a:schemeClr>
          </a:solidFill>
          <a:ln w="25400" cap="flat" cmpd="sng" algn="ctr">
            <a:solidFill>
              <a:schemeClr val="accent1"/>
            </a:solidFill>
            <a:prstDash val="solid"/>
          </a:ln>
          <a:effectLst/>
        </p:spPr>
        <p:txBody>
          <a:bodyPr rtlCol="0" anchor="ctr"/>
          <a:lstStyle/>
          <a:p>
            <a:pPr algn="ctr" defTabSz="457200">
              <a:defRPr/>
            </a:pPr>
            <a:r>
              <a:rPr lang="en-US" altLang="zh-CN" sz="2400" b="1" kern="0" dirty="0" smtClean="0">
                <a:solidFill>
                  <a:srgbClr val="000000">
                    <a:lumMod val="85000"/>
                    <a:lumOff val="15000"/>
                  </a:srgbClr>
                </a:solidFill>
                <a:latin typeface="微软雅黑" panose="020B0503020204020204" charset="-122"/>
                <a:ea typeface="微软雅黑" panose="020B0503020204020204" charset="-122"/>
              </a:rPr>
              <a:t>2</a:t>
            </a:r>
            <a:endParaRPr lang="zh-CN" altLang="en-US" sz="2400" b="1"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25" name="矩形 31"/>
          <p:cNvSpPr/>
          <p:nvPr/>
        </p:nvSpPr>
        <p:spPr>
          <a:xfrm>
            <a:off x="9963977" y="2381374"/>
            <a:ext cx="717570" cy="717569"/>
          </a:xfrm>
          <a:prstGeom prst="ellipse">
            <a:avLst/>
          </a:prstGeom>
          <a:solidFill>
            <a:schemeClr val="bg1">
              <a:lumMod val="95000"/>
            </a:schemeClr>
          </a:solidFill>
          <a:ln w="25400" cap="flat" cmpd="sng" algn="ctr">
            <a:solidFill>
              <a:schemeClr val="accent1"/>
            </a:solidFill>
            <a:prstDash val="solid"/>
          </a:ln>
          <a:effectLst/>
        </p:spPr>
        <p:txBody>
          <a:bodyPr rtlCol="0" anchor="ctr"/>
          <a:lstStyle/>
          <a:p>
            <a:pPr algn="ctr" defTabSz="457200">
              <a:defRPr/>
            </a:pPr>
            <a:r>
              <a:rPr lang="en-US" altLang="zh-CN" sz="2400" b="1" kern="0" dirty="0" smtClean="0">
                <a:solidFill>
                  <a:srgbClr val="000000">
                    <a:lumMod val="85000"/>
                    <a:lumOff val="15000"/>
                  </a:srgbClr>
                </a:solidFill>
                <a:latin typeface="微软雅黑" panose="020B0503020204020204" charset="-122"/>
                <a:ea typeface="微软雅黑" panose="020B0503020204020204" charset="-122"/>
              </a:rPr>
              <a:t>3</a:t>
            </a:r>
            <a:endParaRPr lang="zh-CN" altLang="en-US" sz="2400" b="1"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26" name="矩形 25"/>
          <p:cNvSpPr/>
          <p:nvPr/>
        </p:nvSpPr>
        <p:spPr>
          <a:xfrm>
            <a:off x="532745" y="1981264"/>
            <a:ext cx="1210588" cy="400110"/>
          </a:xfrm>
          <a:prstGeom prst="rect">
            <a:avLst/>
          </a:prstGeom>
        </p:spPr>
        <p:txBody>
          <a:bodyPr wrap="none">
            <a:spAutoFit/>
          </a:bodyPr>
          <a:lstStyle/>
          <a:p>
            <a:r>
              <a:rPr lang="zh-CN" altLang="en-US" sz="2000" b="1" dirty="0" smtClean="0">
                <a:solidFill>
                  <a:srgbClr val="000000">
                    <a:lumMod val="85000"/>
                    <a:lumOff val="15000"/>
                  </a:srgbClr>
                </a:solidFill>
                <a:latin typeface="微软雅黑" panose="020B0503020204020204" charset="-122"/>
                <a:ea typeface="微软雅黑" panose="020B0503020204020204" charset="-122"/>
              </a:rPr>
              <a:t>开发环境</a:t>
            </a:r>
            <a:endParaRPr lang="zh-CN" altLang="en-US" sz="2000" b="1" dirty="0">
              <a:solidFill>
                <a:srgbClr val="000000">
                  <a:lumMod val="85000"/>
                  <a:lumOff val="15000"/>
                </a:srgbClr>
              </a:solidFill>
              <a:latin typeface="微软雅黑" panose="020B0503020204020204" charset="-122"/>
              <a:ea typeface="微软雅黑" panose="020B0503020204020204" charset="-122"/>
            </a:endParaRPr>
          </a:p>
        </p:txBody>
      </p:sp>
      <p:sp>
        <p:nvSpPr>
          <p:cNvPr id="27" name="矩形 26"/>
          <p:cNvSpPr/>
          <p:nvPr/>
        </p:nvSpPr>
        <p:spPr>
          <a:xfrm>
            <a:off x="521629" y="2381374"/>
            <a:ext cx="2147605" cy="410845"/>
          </a:xfrm>
          <a:prstGeom prst="rect">
            <a:avLst/>
          </a:prstGeom>
        </p:spPr>
        <p:txBody>
          <a:bodyPr wrap="square">
            <a:spAutoFit/>
          </a:bodyPr>
          <a:lstStyle/>
          <a:p>
            <a:pPr>
              <a:lnSpc>
                <a:spcPct val="130000"/>
              </a:lnSpc>
            </a:pPr>
            <a:r>
              <a:rPr lang="en-US" altLang="zh-CN" sz="1600" dirty="0" smtClean="0">
                <a:solidFill>
                  <a:srgbClr val="000000">
                    <a:lumMod val="85000"/>
                    <a:lumOff val="15000"/>
                  </a:srgbClr>
                </a:solidFill>
                <a:latin typeface="微软雅黑" panose="020B0503020204020204" charset="-122"/>
                <a:ea typeface="微软雅黑" panose="020B0503020204020204" charset="-122"/>
              </a:rPr>
              <a:t>Linux</a:t>
            </a:r>
          </a:p>
        </p:txBody>
      </p:sp>
      <p:sp>
        <p:nvSpPr>
          <p:cNvPr id="28" name="矩形 27"/>
          <p:cNvSpPr/>
          <p:nvPr/>
        </p:nvSpPr>
        <p:spPr>
          <a:xfrm>
            <a:off x="3984782" y="1981264"/>
            <a:ext cx="1210588" cy="400110"/>
          </a:xfrm>
          <a:prstGeom prst="rect">
            <a:avLst/>
          </a:prstGeom>
        </p:spPr>
        <p:txBody>
          <a:bodyPr wrap="none">
            <a:spAutoFit/>
          </a:bodyPr>
          <a:lstStyle/>
          <a:p>
            <a:r>
              <a:rPr lang="zh-CN" altLang="en-US" sz="2000" b="1" dirty="0" smtClean="0">
                <a:solidFill>
                  <a:srgbClr val="000000">
                    <a:lumMod val="85000"/>
                    <a:lumOff val="15000"/>
                  </a:srgbClr>
                </a:solidFill>
                <a:latin typeface="微软雅黑" panose="020B0503020204020204" charset="-122"/>
                <a:ea typeface="微软雅黑" panose="020B0503020204020204" charset="-122"/>
              </a:rPr>
              <a:t>开发工具</a:t>
            </a:r>
            <a:endParaRPr lang="zh-CN" altLang="en-US" sz="2000" b="1" dirty="0">
              <a:solidFill>
                <a:srgbClr val="000000">
                  <a:lumMod val="85000"/>
                  <a:lumOff val="15000"/>
                </a:srgbClr>
              </a:solidFill>
              <a:latin typeface="微软雅黑" panose="020B0503020204020204" charset="-122"/>
              <a:ea typeface="微软雅黑" panose="020B0503020204020204" charset="-122"/>
            </a:endParaRPr>
          </a:p>
        </p:txBody>
      </p:sp>
      <p:sp>
        <p:nvSpPr>
          <p:cNvPr id="29" name="矩形 28"/>
          <p:cNvSpPr/>
          <p:nvPr/>
        </p:nvSpPr>
        <p:spPr>
          <a:xfrm>
            <a:off x="3973666" y="2381374"/>
            <a:ext cx="2147605" cy="410845"/>
          </a:xfrm>
          <a:prstGeom prst="rect">
            <a:avLst/>
          </a:prstGeom>
        </p:spPr>
        <p:txBody>
          <a:bodyPr wrap="square">
            <a:spAutoFit/>
          </a:bodyPr>
          <a:lstStyle/>
          <a:p>
            <a:pPr>
              <a:lnSpc>
                <a:spcPct val="130000"/>
              </a:lnSpc>
            </a:pPr>
            <a:r>
              <a:rPr lang="en-US" altLang="zh-CN" sz="1600" dirty="0" err="1" smtClean="0">
                <a:solidFill>
                  <a:srgbClr val="000000">
                    <a:lumMod val="85000"/>
                    <a:lumOff val="15000"/>
                  </a:srgbClr>
                </a:solidFill>
                <a:latin typeface="微软雅黑" panose="020B0503020204020204" charset="-122"/>
                <a:ea typeface="微软雅黑" panose="020B0503020204020204" charset="-122"/>
              </a:rPr>
              <a:t>PyCharm</a:t>
            </a:r>
            <a:endParaRPr lang="zh-CN" altLang="en-US" sz="1600" dirty="0">
              <a:solidFill>
                <a:srgbClr val="000000">
                  <a:lumMod val="85000"/>
                  <a:lumOff val="15000"/>
                </a:srgbClr>
              </a:solidFill>
              <a:latin typeface="微软雅黑" panose="020B0503020204020204" charset="-122"/>
              <a:ea typeface="微软雅黑" panose="020B0503020204020204" charset="-122"/>
            </a:endParaRPr>
          </a:p>
        </p:txBody>
      </p:sp>
      <p:sp>
        <p:nvSpPr>
          <p:cNvPr id="30" name="矩形 29"/>
          <p:cNvSpPr/>
          <p:nvPr/>
        </p:nvSpPr>
        <p:spPr>
          <a:xfrm>
            <a:off x="7557321" y="1981264"/>
            <a:ext cx="1210588" cy="400110"/>
          </a:xfrm>
          <a:prstGeom prst="rect">
            <a:avLst/>
          </a:prstGeom>
        </p:spPr>
        <p:txBody>
          <a:bodyPr wrap="none">
            <a:spAutoFit/>
          </a:bodyPr>
          <a:lstStyle/>
          <a:p>
            <a:r>
              <a:rPr lang="zh-CN" altLang="en-US" sz="2000" b="1" dirty="0" smtClean="0">
                <a:solidFill>
                  <a:srgbClr val="000000">
                    <a:lumMod val="85000"/>
                    <a:lumOff val="15000"/>
                  </a:srgbClr>
                </a:solidFill>
                <a:latin typeface="微软雅黑" panose="020B0503020204020204" charset="-122"/>
                <a:ea typeface="微软雅黑" panose="020B0503020204020204" charset="-122"/>
              </a:rPr>
              <a:t>硬件设备</a:t>
            </a:r>
            <a:endParaRPr lang="zh-CN" altLang="en-US" sz="2000" b="1" dirty="0">
              <a:solidFill>
                <a:srgbClr val="000000">
                  <a:lumMod val="85000"/>
                  <a:lumOff val="15000"/>
                </a:srgbClr>
              </a:solidFill>
              <a:latin typeface="微软雅黑" panose="020B0503020204020204" charset="-122"/>
              <a:ea typeface="微软雅黑" panose="020B0503020204020204" charset="-122"/>
            </a:endParaRPr>
          </a:p>
        </p:txBody>
      </p:sp>
      <p:sp>
        <p:nvSpPr>
          <p:cNvPr id="31" name="矩形 30"/>
          <p:cNvSpPr/>
          <p:nvPr/>
        </p:nvSpPr>
        <p:spPr>
          <a:xfrm>
            <a:off x="7546205" y="2381374"/>
            <a:ext cx="2147605" cy="730885"/>
          </a:xfrm>
          <a:prstGeom prst="rect">
            <a:avLst/>
          </a:prstGeom>
        </p:spPr>
        <p:txBody>
          <a:bodyPr wrap="square">
            <a:spAutoFit/>
          </a:bodyPr>
          <a:lstStyle/>
          <a:p>
            <a:pPr>
              <a:lnSpc>
                <a:spcPct val="130000"/>
              </a:lnSpc>
            </a:pPr>
            <a:r>
              <a:rPr lang="zh-CN" altLang="en-US" sz="1600" dirty="0" smtClean="0">
                <a:solidFill>
                  <a:srgbClr val="000000">
                    <a:lumMod val="85000"/>
                    <a:lumOff val="15000"/>
                  </a:srgbClr>
                </a:solidFill>
                <a:latin typeface="微软雅黑" panose="020B0503020204020204" charset="-122"/>
                <a:ea typeface="微软雅黑" panose="020B0503020204020204" charset="-122"/>
              </a:rPr>
              <a:t>服务器</a:t>
            </a:r>
            <a:r>
              <a:rPr lang="en-US" altLang="zh-CN" sz="1600" dirty="0" smtClean="0">
                <a:solidFill>
                  <a:srgbClr val="000000">
                    <a:lumMod val="85000"/>
                    <a:lumOff val="15000"/>
                  </a:srgbClr>
                </a:solidFill>
                <a:latin typeface="微软雅黑" panose="020B0503020204020204" charset="-122"/>
                <a:ea typeface="微软雅黑" panose="020B0503020204020204" charset="-122"/>
              </a:rPr>
              <a:t>A-</a:t>
            </a:r>
            <a:r>
              <a:rPr lang="zh-CN" altLang="en-US" sz="1600" dirty="0" smtClean="0">
                <a:solidFill>
                  <a:srgbClr val="000000">
                    <a:lumMod val="85000"/>
                    <a:lumOff val="15000"/>
                  </a:srgbClr>
                </a:solidFill>
                <a:latin typeface="微软雅黑" panose="020B0503020204020204" charset="-122"/>
                <a:ea typeface="微软雅黑" panose="020B0503020204020204" charset="-122"/>
              </a:rPr>
              <a:t>边缘端</a:t>
            </a:r>
          </a:p>
          <a:p>
            <a:pPr>
              <a:lnSpc>
                <a:spcPct val="130000"/>
              </a:lnSpc>
            </a:pPr>
            <a:r>
              <a:rPr lang="zh-CN" altLang="en-US" sz="1600" dirty="0" smtClean="0">
                <a:solidFill>
                  <a:srgbClr val="000000">
                    <a:lumMod val="85000"/>
                    <a:lumOff val="15000"/>
                  </a:srgbClr>
                </a:solidFill>
                <a:latin typeface="微软雅黑" panose="020B0503020204020204" charset="-122"/>
                <a:ea typeface="微软雅黑" panose="020B0503020204020204" charset="-122"/>
              </a:rPr>
              <a:t>服务器</a:t>
            </a:r>
            <a:r>
              <a:rPr lang="en-US" altLang="zh-CN" sz="1600" dirty="0" smtClean="0">
                <a:solidFill>
                  <a:srgbClr val="000000">
                    <a:lumMod val="85000"/>
                    <a:lumOff val="15000"/>
                  </a:srgbClr>
                </a:solidFill>
                <a:latin typeface="微软雅黑" panose="020B0503020204020204" charset="-122"/>
                <a:ea typeface="微软雅黑" panose="020B0503020204020204" charset="-122"/>
              </a:rPr>
              <a:t>B-</a:t>
            </a:r>
            <a:r>
              <a:rPr lang="zh-CN" altLang="en-US" sz="1600" dirty="0" smtClean="0">
                <a:solidFill>
                  <a:srgbClr val="000000">
                    <a:lumMod val="85000"/>
                    <a:lumOff val="15000"/>
                  </a:srgbClr>
                </a:solidFill>
                <a:latin typeface="微软雅黑" panose="020B0503020204020204" charset="-122"/>
                <a:ea typeface="微软雅黑" panose="020B0503020204020204" charset="-122"/>
              </a:rPr>
              <a:t>云平台</a:t>
            </a:r>
          </a:p>
        </p:txBody>
      </p:sp>
      <p:sp>
        <p:nvSpPr>
          <p:cNvPr id="32" name="矩形 31"/>
          <p:cNvSpPr/>
          <p:nvPr/>
        </p:nvSpPr>
        <p:spPr>
          <a:xfrm>
            <a:off x="561620" y="4561255"/>
            <a:ext cx="2011680" cy="460375"/>
          </a:xfrm>
          <a:prstGeom prst="rect">
            <a:avLst/>
          </a:prstGeom>
        </p:spPr>
        <p:txBody>
          <a:bodyPr wrap="non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边缘端服务器</a:t>
            </a:r>
          </a:p>
        </p:txBody>
      </p:sp>
      <p:sp>
        <p:nvSpPr>
          <p:cNvPr id="34" name="矩形 33"/>
          <p:cNvSpPr/>
          <p:nvPr/>
        </p:nvSpPr>
        <p:spPr>
          <a:xfrm>
            <a:off x="400350" y="4322972"/>
            <a:ext cx="7964004" cy="1772093"/>
          </a:xfrm>
          <a:prstGeom prst="rect">
            <a:avLst/>
          </a:prstGeom>
          <a:no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000000">
                  <a:lumMod val="85000"/>
                  <a:lumOff val="15000"/>
                </a:srgbClr>
              </a:solidFill>
              <a:latin typeface="微软雅黑" panose="020B0503020204020204" charset="-122"/>
              <a:ea typeface="微软雅黑" panose="020B0503020204020204" charset="-122"/>
            </a:endParaRPr>
          </a:p>
        </p:txBody>
      </p:sp>
      <p:sp>
        <p:nvSpPr>
          <p:cNvPr id="5" name="矩形 4"/>
          <p:cNvSpPr/>
          <p:nvPr/>
        </p:nvSpPr>
        <p:spPr>
          <a:xfrm>
            <a:off x="591185" y="5251450"/>
            <a:ext cx="4750435" cy="460375"/>
          </a:xfrm>
          <a:prstGeom prst="rect">
            <a:avLst/>
          </a:prstGeom>
        </p:spPr>
        <p:txBody>
          <a:bodyPr wrap="squar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云平台服务器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prstClr val="white"/>
                </a:solidFill>
              </a:rPr>
              <a:t>Part </a:t>
            </a:r>
            <a:r>
              <a:rPr lang="en-US" altLang="zh-CN" dirty="0" smtClean="0">
                <a:solidFill>
                  <a:prstClr val="white"/>
                </a:solidFill>
              </a:rPr>
              <a:t>Three</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视频识别处理模块</a:t>
            </a:r>
          </a:p>
        </p:txBody>
      </p:sp>
      <p:cxnSp>
        <p:nvCxnSpPr>
          <p:cNvPr id="4" name="直接连接符 3"/>
          <p:cNvCxnSpPr/>
          <p:nvPr/>
        </p:nvCxnSpPr>
        <p:spPr>
          <a:xfrm>
            <a:off x="854293" y="3189169"/>
            <a:ext cx="0" cy="1494421"/>
          </a:xfrm>
          <a:prstGeom prst="line">
            <a:avLst/>
          </a:prstGeom>
          <a:noFill/>
          <a:ln w="76200" cap="flat" cmpd="sng" algn="ctr">
            <a:solidFill>
              <a:sysClr val="window" lastClr="FFFFFF"/>
            </a:solidFill>
            <a:prstDash val="solid"/>
            <a:miter lim="800000"/>
          </a:ln>
          <a:effectLst/>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a:t>OPENCV</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0342" y="1620298"/>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2" name="矩形 21"/>
          <p:cNvSpPr/>
          <p:nvPr/>
        </p:nvSpPr>
        <p:spPr>
          <a:xfrm>
            <a:off x="5660342" y="3238066"/>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3" name="矩形 22"/>
          <p:cNvSpPr/>
          <p:nvPr/>
        </p:nvSpPr>
        <p:spPr>
          <a:xfrm>
            <a:off x="5660342" y="4854564"/>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1402080" cy="460375"/>
          </a:xfrm>
          <a:prstGeom prst="rect">
            <a:avLst/>
          </a:prstGeom>
        </p:spPr>
        <p:txBody>
          <a:bodyPr wrap="non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视频读取</a:t>
            </a:r>
          </a:p>
        </p:txBody>
      </p:sp>
      <p:sp>
        <p:nvSpPr>
          <p:cNvPr id="25" name="矩形 24"/>
          <p:cNvSpPr/>
          <p:nvPr/>
        </p:nvSpPr>
        <p:spPr>
          <a:xfrm>
            <a:off x="5977976" y="2189356"/>
            <a:ext cx="5331708" cy="330835"/>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将指定路径或摄像头的视频读取到内存中，方便后续对视频做操作</a:t>
            </a:r>
          </a:p>
        </p:txBody>
      </p:sp>
      <p:sp>
        <p:nvSpPr>
          <p:cNvPr id="26" name="矩形 25"/>
          <p:cNvSpPr/>
          <p:nvPr/>
        </p:nvSpPr>
        <p:spPr>
          <a:xfrm>
            <a:off x="5989091" y="3472255"/>
            <a:ext cx="1402080" cy="460375"/>
          </a:xfrm>
          <a:prstGeom prst="rect">
            <a:avLst/>
          </a:prstGeom>
        </p:spPr>
        <p:txBody>
          <a:bodyPr wrap="non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视频操作</a:t>
            </a:r>
          </a:p>
        </p:txBody>
      </p:sp>
      <p:sp>
        <p:nvSpPr>
          <p:cNvPr id="27" name="矩形 26"/>
          <p:cNvSpPr/>
          <p:nvPr/>
        </p:nvSpPr>
        <p:spPr>
          <a:xfrm>
            <a:off x="6010996" y="3868262"/>
            <a:ext cx="5331708" cy="810260"/>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altLang="en-US" sz="1200" dirty="0">
                <a:solidFill>
                  <a:srgbClr val="000000">
                    <a:lumMod val="85000"/>
                    <a:lumOff val="15000"/>
                  </a:srgbClr>
                </a:solidFill>
                <a:latin typeface="微软雅黑" panose="020B0503020204020204" charset="-122"/>
                <a:ea typeface="微软雅黑" panose="020B0503020204020204" charset="-122"/>
              </a:rPr>
              <a:t>读取出视频的一帧，作为一张图片，并使用</a:t>
            </a:r>
            <a:r>
              <a:rPr lang="en-US" altLang="zh-CN" sz="1200" dirty="0">
                <a:solidFill>
                  <a:srgbClr val="000000">
                    <a:lumMod val="85000"/>
                    <a:lumOff val="15000"/>
                  </a:srgbClr>
                </a:solidFill>
                <a:latin typeface="微软雅黑" panose="020B0503020204020204" charset="-122"/>
                <a:ea typeface="微软雅黑" panose="020B0503020204020204" charset="-122"/>
              </a:rPr>
              <a:t>yolov3</a:t>
            </a:r>
            <a:r>
              <a:rPr lang="zh-CN" altLang="en-US" sz="1200" dirty="0">
                <a:solidFill>
                  <a:srgbClr val="000000">
                    <a:lumMod val="85000"/>
                    <a:lumOff val="15000"/>
                  </a:srgbClr>
                </a:solidFill>
                <a:latin typeface="微软雅黑" panose="020B0503020204020204" charset="-122"/>
                <a:ea typeface="微软雅黑" panose="020B0503020204020204" charset="-122"/>
              </a:rPr>
              <a:t>、</a:t>
            </a:r>
            <a:r>
              <a:rPr lang="en-US" altLang="zh-CN" sz="1200" dirty="0">
                <a:solidFill>
                  <a:srgbClr val="000000">
                    <a:lumMod val="85000"/>
                    <a:lumOff val="15000"/>
                  </a:srgbClr>
                </a:solidFill>
                <a:latin typeface="微软雅黑" panose="020B0503020204020204" charset="-122"/>
                <a:ea typeface="微软雅黑" panose="020B0503020204020204" charset="-122"/>
              </a:rPr>
              <a:t>deep_sort</a:t>
            </a:r>
            <a:r>
              <a:rPr lang="zh-CN" altLang="en-US" sz="1200" dirty="0">
                <a:solidFill>
                  <a:srgbClr val="000000">
                    <a:lumMod val="85000"/>
                    <a:lumOff val="15000"/>
                  </a:srgbClr>
                </a:solidFill>
                <a:latin typeface="微软雅黑" panose="020B0503020204020204" charset="-122"/>
                <a:ea typeface="微软雅黑" panose="020B0503020204020204" charset="-122"/>
              </a:rPr>
              <a:t>处理这张图片，得出这一帧图片人物的标记框的位置，而后使用</a:t>
            </a:r>
            <a:r>
              <a:rPr lang="en-US" altLang="zh-CN" sz="1200" dirty="0">
                <a:solidFill>
                  <a:srgbClr val="000000">
                    <a:lumMod val="85000"/>
                    <a:lumOff val="15000"/>
                  </a:srgbClr>
                </a:solidFill>
                <a:latin typeface="微软雅黑" panose="020B0503020204020204" charset="-122"/>
                <a:ea typeface="微软雅黑" panose="020B0503020204020204" charset="-122"/>
              </a:rPr>
              <a:t>OPENCV</a:t>
            </a:r>
            <a:r>
              <a:rPr lang="zh-CN" altLang="en-US" sz="1200" dirty="0">
                <a:solidFill>
                  <a:srgbClr val="000000">
                    <a:lumMod val="85000"/>
                    <a:lumOff val="15000"/>
                  </a:srgbClr>
                </a:solidFill>
                <a:latin typeface="微软雅黑" panose="020B0503020204020204" charset="-122"/>
                <a:ea typeface="微软雅黑" panose="020B0503020204020204" charset="-122"/>
              </a:rPr>
              <a:t>将此框在这帧图片上绘制出来，并且有个标号</a:t>
            </a:r>
          </a:p>
        </p:txBody>
      </p:sp>
      <p:sp>
        <p:nvSpPr>
          <p:cNvPr id="28" name="矩形 27"/>
          <p:cNvSpPr/>
          <p:nvPr/>
        </p:nvSpPr>
        <p:spPr>
          <a:xfrm>
            <a:off x="5989091" y="5041173"/>
            <a:ext cx="1402080" cy="460375"/>
          </a:xfrm>
          <a:prstGeom prst="rect">
            <a:avLst/>
          </a:prstGeom>
        </p:spPr>
        <p:txBody>
          <a:bodyPr wrap="non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生成视频</a:t>
            </a:r>
          </a:p>
        </p:txBody>
      </p:sp>
      <p:sp>
        <p:nvSpPr>
          <p:cNvPr id="29" name="矩形 28"/>
          <p:cNvSpPr/>
          <p:nvPr/>
        </p:nvSpPr>
        <p:spPr>
          <a:xfrm>
            <a:off x="6010996" y="5453690"/>
            <a:ext cx="5331708" cy="330835"/>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视频所有帧数处理完之后，生成一个视频，即：处理过的视频</a:t>
            </a:r>
          </a:p>
        </p:txBody>
      </p:sp>
      <p:sp>
        <p:nvSpPr>
          <p:cNvPr id="30" name="矩形 29"/>
          <p:cNvSpPr/>
          <p:nvPr/>
        </p:nvSpPr>
        <p:spPr>
          <a:xfrm>
            <a:off x="972524" y="4579534"/>
            <a:ext cx="14020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辅助工具</a:t>
            </a:r>
          </a:p>
        </p:txBody>
      </p:sp>
      <p:sp>
        <p:nvSpPr>
          <p:cNvPr id="31" name="矩形 30"/>
          <p:cNvSpPr/>
          <p:nvPr/>
        </p:nvSpPr>
        <p:spPr>
          <a:xfrm>
            <a:off x="972839" y="5085396"/>
            <a:ext cx="4167052" cy="330835"/>
          </a:xfrm>
          <a:prstGeom prst="rect">
            <a:avLst/>
          </a:prstGeom>
        </p:spPr>
        <p:txBody>
          <a:bodyPr wrap="square">
            <a:spAutoFit/>
          </a:bodyPr>
          <a:lstStyle/>
          <a:p>
            <a:pPr>
              <a:lnSpc>
                <a:spcPct val="130000"/>
              </a:lnSpc>
            </a:pPr>
            <a:r>
              <a:rPr lang="zh-CN" sz="1200" dirty="0" smtClean="0">
                <a:solidFill>
                  <a:srgbClr val="000000">
                    <a:lumMod val="85000"/>
                    <a:lumOff val="15000"/>
                  </a:srgbClr>
                </a:solidFill>
                <a:latin typeface="微软雅黑" panose="020B0503020204020204" charset="-122"/>
                <a:ea typeface="微软雅黑" panose="020B0503020204020204" charset="-122"/>
              </a:rPr>
              <a:t>视频读取、视频操作、生成视频</a:t>
            </a:r>
            <a:endParaRPr lang="zh-CN" sz="1200" dirty="0">
              <a:solidFill>
                <a:srgbClr val="000000">
                  <a:lumMod val="85000"/>
                  <a:lumOff val="15000"/>
                </a:srgbClr>
              </a:solidFill>
              <a:latin typeface="微软雅黑" panose="020B0503020204020204" charset="-122"/>
              <a:ea typeface="微软雅黑" panose="020B0503020204020204" charset="-122"/>
            </a:endParaRPr>
          </a:p>
        </p:txBody>
      </p:sp>
      <p:sp>
        <p:nvSpPr>
          <p:cNvPr id="32" name="文本框 31"/>
          <p:cNvSpPr txBox="1"/>
          <p:nvPr/>
        </p:nvSpPr>
        <p:spPr>
          <a:xfrm>
            <a:off x="972839" y="3387725"/>
            <a:ext cx="4555837" cy="1197610"/>
          </a:xfrm>
          <a:prstGeom prst="rect">
            <a:avLst/>
          </a:prstGeom>
          <a:noFill/>
        </p:spPr>
        <p:txBody>
          <a:bodyPr wrap="square" lIns="91438" tIns="45719" rIns="91438" bIns="45719" rtlCol="0">
            <a:spAutoFit/>
          </a:bodyPr>
          <a:lstStyle/>
          <a:p>
            <a:r>
              <a:rPr lang="en-US" altLang="zh-CN" sz="7200" dirty="0" smtClean="0">
                <a:solidFill>
                  <a:schemeClr val="accent1"/>
                </a:solidFill>
                <a:latin typeface="微软雅黑" panose="020B0503020204020204" charset="-122"/>
                <a:ea typeface="微软雅黑" panose="020B0503020204020204" charset="-122"/>
              </a:rPr>
              <a:t>OPENCV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YoloV3</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0342" y="1620298"/>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2" name="矩形 21"/>
          <p:cNvSpPr/>
          <p:nvPr/>
        </p:nvSpPr>
        <p:spPr>
          <a:xfrm>
            <a:off x="5660342" y="3238066"/>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3" name="矩形 22"/>
          <p:cNvSpPr/>
          <p:nvPr/>
        </p:nvSpPr>
        <p:spPr>
          <a:xfrm>
            <a:off x="5660342" y="4854564"/>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3495040"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rPr>
              <a:t>1</a:t>
            </a:r>
            <a:r>
              <a:rPr lang="zh-CN" altLang="en-US" sz="2400" b="1" dirty="0">
                <a:solidFill>
                  <a:srgbClr val="000000">
                    <a:lumMod val="85000"/>
                    <a:lumOff val="15000"/>
                  </a:srgbClr>
                </a:solidFill>
                <a:latin typeface="微软雅黑" panose="020B0503020204020204" charset="-122"/>
                <a:ea typeface="微软雅黑" panose="020B0503020204020204" charset="-122"/>
              </a:rPr>
              <a:t>、Bounding-Box预测</a:t>
            </a:r>
          </a:p>
        </p:txBody>
      </p:sp>
      <p:sp>
        <p:nvSpPr>
          <p:cNvPr id="25" name="矩形 24"/>
          <p:cNvSpPr/>
          <p:nvPr/>
        </p:nvSpPr>
        <p:spPr>
          <a:xfrm>
            <a:off x="5977976" y="2189356"/>
            <a:ext cx="5331708" cy="570865"/>
          </a:xfrm>
          <a:prstGeom prst="rect">
            <a:avLst/>
          </a:prstGeom>
        </p:spPr>
        <p:txBody>
          <a:bodyPr wrap="square">
            <a:spAutoFit/>
          </a:bodyPr>
          <a:lstStyle/>
          <a:p>
            <a:pPr>
              <a:lnSpc>
                <a:spcPct val="130000"/>
              </a:lnSpc>
            </a:pPr>
            <a:r>
              <a:rPr lang="en-US" sz="1200" dirty="0">
                <a:solidFill>
                  <a:srgbClr val="000000">
                    <a:lumMod val="85000"/>
                    <a:lumOff val="15000"/>
                  </a:srgbClr>
                </a:solidFill>
                <a:latin typeface="微软雅黑" panose="020B0503020204020204" charset="-122"/>
                <a:ea typeface="微软雅黑" panose="020B0503020204020204" charset="-122"/>
              </a:rPr>
              <a:t>    bbox 预测使用维度聚类（dimension clusters ）作为 anchor boxes 来预测边界框. 在训练期间，使用平方误差损失的总和</a:t>
            </a:r>
            <a:r>
              <a:rPr lang="zh-CN" altLang="en-US" sz="1200" dirty="0">
                <a:solidFill>
                  <a:srgbClr val="000000">
                    <a:lumMod val="85000"/>
                    <a:lumOff val="15000"/>
                  </a:srgbClr>
                </a:solidFill>
                <a:latin typeface="微软雅黑" panose="020B0503020204020204" charset="-122"/>
                <a:ea typeface="微软雅黑" panose="020B0503020204020204" charset="-122"/>
              </a:rPr>
              <a:t>。</a:t>
            </a:r>
            <a:r>
              <a:rPr lang="en-US" sz="1200" dirty="0">
                <a:solidFill>
                  <a:srgbClr val="000000">
                    <a:lumMod val="85000"/>
                    <a:lumOff val="15000"/>
                  </a:srgbClr>
                </a:solidFill>
                <a:latin typeface="微软雅黑" panose="020B0503020204020204" charset="-122"/>
                <a:ea typeface="微软雅黑" panose="020B0503020204020204" charset="-122"/>
              </a:rPr>
              <a:t> </a:t>
            </a:r>
          </a:p>
        </p:txBody>
      </p:sp>
      <p:sp>
        <p:nvSpPr>
          <p:cNvPr id="26" name="矩形 25"/>
          <p:cNvSpPr/>
          <p:nvPr/>
        </p:nvSpPr>
        <p:spPr>
          <a:xfrm>
            <a:off x="5989091" y="3319855"/>
            <a:ext cx="3495040"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2</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、Bounding-Box回归</a:t>
            </a:r>
            <a:endParaRPr lang="zh-CN" altLang="en-US" sz="2400" b="1" dirty="0">
              <a:solidFill>
                <a:srgbClr val="000000">
                  <a:lumMod val="85000"/>
                  <a:lumOff val="15000"/>
                </a:srgbClr>
              </a:solidFill>
              <a:latin typeface="微软雅黑" panose="020B0503020204020204" charset="-122"/>
              <a:ea typeface="微软雅黑" panose="020B0503020204020204" charset="-122"/>
            </a:endParaRPr>
          </a:p>
        </p:txBody>
      </p:sp>
      <p:sp>
        <p:nvSpPr>
          <p:cNvPr id="27" name="矩形 26"/>
          <p:cNvSpPr/>
          <p:nvPr/>
        </p:nvSpPr>
        <p:spPr>
          <a:xfrm>
            <a:off x="6010996" y="3779997"/>
            <a:ext cx="5331708" cy="330835"/>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使得第一步预测出来的</a:t>
            </a:r>
            <a:r>
              <a:rPr lang="zh-CN" altLang="en-US" sz="1200" b="1" dirty="0">
                <a:solidFill>
                  <a:srgbClr val="000000">
                    <a:lumMod val="85000"/>
                    <a:lumOff val="15000"/>
                  </a:srgbClr>
                </a:solidFill>
                <a:latin typeface="微软雅黑" panose="020B0503020204020204" charset="-122"/>
                <a:ea typeface="微软雅黑" panose="020B0503020204020204" charset="-122"/>
                <a:sym typeface="+mn-ea"/>
              </a:rPr>
              <a:t>Bounding-Box</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更接近于真实的标记，核心公式如下</a:t>
            </a:r>
          </a:p>
        </p:txBody>
      </p:sp>
      <p:sp>
        <p:nvSpPr>
          <p:cNvPr id="28" name="矩形 27"/>
          <p:cNvSpPr/>
          <p:nvPr/>
        </p:nvSpPr>
        <p:spPr>
          <a:xfrm>
            <a:off x="5989091" y="5041173"/>
            <a:ext cx="2199640"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3</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、多尺度预测</a:t>
            </a:r>
            <a:endParaRPr lang="zh-CN" altLang="en-US" sz="2400" b="1" dirty="0">
              <a:solidFill>
                <a:srgbClr val="000000">
                  <a:lumMod val="85000"/>
                  <a:lumOff val="15000"/>
                </a:srgbClr>
              </a:solidFill>
              <a:latin typeface="微软雅黑" panose="020B0503020204020204" charset="-122"/>
              <a:ea typeface="微软雅黑" panose="020B0503020204020204" charset="-122"/>
            </a:endParaRPr>
          </a:p>
        </p:txBody>
      </p:sp>
      <p:sp>
        <p:nvSpPr>
          <p:cNvPr id="29" name="矩形 28"/>
          <p:cNvSpPr/>
          <p:nvPr/>
        </p:nvSpPr>
        <p:spPr>
          <a:xfrm>
            <a:off x="6010996" y="5453690"/>
            <a:ext cx="5331708" cy="330835"/>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       </a:t>
            </a:r>
            <a:r>
              <a:rPr lang="zh-CN" sz="1200" dirty="0">
                <a:solidFill>
                  <a:srgbClr val="000000">
                    <a:lumMod val="85000"/>
                    <a:lumOff val="15000"/>
                  </a:srgbClr>
                </a:solidFill>
                <a:latin typeface="微软雅黑" panose="020B0503020204020204" charset="-122"/>
                <a:ea typeface="微软雅黑" panose="020B0503020204020204" charset="-122"/>
                <a:sym typeface="+mn-ea"/>
              </a:rPr>
              <a:t>使用类</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FPN</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结构</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使得模型可以对输入不同尺寸的图片、视频进行预测</a:t>
            </a:r>
            <a:endParaRPr lang="zh-CN" sz="1200" dirty="0">
              <a:solidFill>
                <a:srgbClr val="000000">
                  <a:lumMod val="85000"/>
                  <a:lumOff val="15000"/>
                </a:srgbClr>
              </a:solidFill>
              <a:latin typeface="微软雅黑" panose="020B0503020204020204" charset="-122"/>
              <a:ea typeface="微软雅黑" panose="020B0503020204020204" charset="-122"/>
            </a:endParaRPr>
          </a:p>
        </p:txBody>
      </p:sp>
      <p:sp>
        <p:nvSpPr>
          <p:cNvPr id="30" name="矩形 29"/>
          <p:cNvSpPr/>
          <p:nvPr/>
        </p:nvSpPr>
        <p:spPr>
          <a:xfrm>
            <a:off x="972524" y="4136939"/>
            <a:ext cx="32308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实时多目标类识别模型</a:t>
            </a:r>
          </a:p>
        </p:txBody>
      </p:sp>
      <p:sp>
        <p:nvSpPr>
          <p:cNvPr id="31" name="矩形 30"/>
          <p:cNvSpPr/>
          <p:nvPr/>
        </p:nvSpPr>
        <p:spPr>
          <a:xfrm>
            <a:off x="972839" y="4663756"/>
            <a:ext cx="4167052" cy="1529715"/>
          </a:xfrm>
          <a:prstGeom prst="rect">
            <a:avLst/>
          </a:prstGeom>
        </p:spPr>
        <p:txBody>
          <a:bodyPr wrap="square">
            <a:spAutoFit/>
          </a:bodyPr>
          <a:lstStyle/>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1</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、用于识别图片</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2</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、用于识别视频</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3</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、用于摄像头视频的实时检测</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rPr>
              <a:t>      优点：在保证较高模型识别性能的情况下，使模型的识别速度达到实时级别</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rPr>
              <a:t>官网：https://pjreddie.com/darknet/yolo/</a:t>
            </a:r>
          </a:p>
        </p:txBody>
      </p:sp>
      <p:sp>
        <p:nvSpPr>
          <p:cNvPr id="32" name="文本框 31"/>
          <p:cNvSpPr txBox="1"/>
          <p:nvPr/>
        </p:nvSpPr>
        <p:spPr>
          <a:xfrm>
            <a:off x="972839" y="2945130"/>
            <a:ext cx="4555837" cy="1197610"/>
          </a:xfrm>
          <a:prstGeom prst="rect">
            <a:avLst/>
          </a:prstGeom>
          <a:noFill/>
        </p:spPr>
        <p:txBody>
          <a:bodyPr wrap="square" lIns="91438" tIns="45719" rIns="91438" bIns="45719" rtlCol="0">
            <a:spAutoFit/>
            <a:scene3d>
              <a:camera prst="orthographicFront"/>
              <a:lightRig rig="threePt" dir="t"/>
            </a:scene3d>
          </a:bodyPr>
          <a:lstStyle/>
          <a:p>
            <a:r>
              <a:rPr kumimoji="1" lang="en-US" altLang="zh-CN" sz="7200" dirty="0" smtClean="0">
                <a:solidFill>
                  <a:schemeClr val="accent1"/>
                </a:solidFill>
                <a:effectLst>
                  <a:outerShdw blurRad="38100" dist="25400" dir="5400000" algn="ctr" rotWithShape="0">
                    <a:srgbClr val="6E747A">
                      <a:alpha val="43000"/>
                    </a:srgbClr>
                  </a:outerShdw>
                </a:effectLst>
                <a:sym typeface="+mn-ea"/>
              </a:rPr>
              <a:t>YoloV3</a:t>
            </a:r>
            <a:endParaRPr kumimoji="1" lang="en-US" altLang="zh-CN" sz="7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6010910" y="4182745"/>
            <a:ext cx="1299210" cy="456565"/>
          </a:xfrm>
          <a:prstGeom prst="rect">
            <a:avLst/>
          </a:prstGeom>
        </p:spPr>
      </p:pic>
      <p:pic>
        <p:nvPicPr>
          <p:cNvPr id="6" name="图片 5"/>
          <p:cNvPicPr>
            <a:picLocks noChangeAspect="1"/>
          </p:cNvPicPr>
          <p:nvPr/>
        </p:nvPicPr>
        <p:blipFill>
          <a:blip r:embed="rId3"/>
          <a:stretch>
            <a:fillRect/>
          </a:stretch>
        </p:blipFill>
        <p:spPr>
          <a:xfrm>
            <a:off x="7586345" y="4210050"/>
            <a:ext cx="725805" cy="402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YoloV3</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0342" y="1620298"/>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2" name="矩形 21"/>
          <p:cNvSpPr/>
          <p:nvPr/>
        </p:nvSpPr>
        <p:spPr>
          <a:xfrm>
            <a:off x="5660342" y="3238066"/>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3" name="矩形 22"/>
          <p:cNvSpPr/>
          <p:nvPr/>
        </p:nvSpPr>
        <p:spPr>
          <a:xfrm>
            <a:off x="5660342" y="4854564"/>
            <a:ext cx="6106055" cy="1521894"/>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2616835"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rPr>
              <a:t>4</a:t>
            </a:r>
            <a:r>
              <a:rPr lang="zh-CN" altLang="en-US" sz="2400" b="1" dirty="0">
                <a:solidFill>
                  <a:srgbClr val="000000">
                    <a:lumMod val="85000"/>
                    <a:lumOff val="15000"/>
                  </a:srgbClr>
                </a:solidFill>
                <a:latin typeface="微软雅黑" panose="020B0503020204020204" charset="-122"/>
                <a:ea typeface="微软雅黑" panose="020B0503020204020204" charset="-122"/>
              </a:rPr>
              <a:t>、</a:t>
            </a:r>
            <a:r>
              <a:rPr lang="en-US" altLang="zh-CN" sz="2400" b="1" dirty="0">
                <a:solidFill>
                  <a:srgbClr val="000000">
                    <a:lumMod val="85000"/>
                    <a:lumOff val="15000"/>
                  </a:srgbClr>
                </a:solidFill>
                <a:latin typeface="微软雅黑" panose="020B0503020204020204" charset="-122"/>
                <a:ea typeface="微软雅黑" panose="020B0503020204020204" charset="-122"/>
              </a:rPr>
              <a:t>CNN</a:t>
            </a:r>
            <a:r>
              <a:rPr lang="zh-CN" altLang="en-US" sz="2400" b="1" dirty="0">
                <a:solidFill>
                  <a:srgbClr val="000000">
                    <a:lumMod val="85000"/>
                    <a:lumOff val="15000"/>
                  </a:srgbClr>
                </a:solidFill>
                <a:latin typeface="微软雅黑" panose="020B0503020204020204" charset="-122"/>
                <a:ea typeface="微软雅黑" panose="020B0503020204020204" charset="-122"/>
              </a:rPr>
              <a:t>特征提取</a:t>
            </a:r>
          </a:p>
        </p:txBody>
      </p:sp>
      <p:sp>
        <p:nvSpPr>
          <p:cNvPr id="25" name="矩形 24"/>
          <p:cNvSpPr/>
          <p:nvPr/>
        </p:nvSpPr>
        <p:spPr>
          <a:xfrm>
            <a:off x="5977976" y="2189356"/>
            <a:ext cx="5331708" cy="810260"/>
          </a:xfrm>
          <a:prstGeom prst="rect">
            <a:avLst/>
          </a:prstGeom>
        </p:spPr>
        <p:txBody>
          <a:bodyPr wrap="square">
            <a:spAutoFit/>
          </a:bodyPr>
          <a:lstStyle/>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对于所有的先验Bounding-Box，利用</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CNN</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提取</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feature map</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，并且层中间采用</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batch normalization</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来提升训练速度和最终的</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mAP</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。将</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feature map</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送入多个</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logistic</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分类器代替，来预测类别</a:t>
            </a:r>
          </a:p>
        </p:txBody>
      </p:sp>
      <p:sp>
        <p:nvSpPr>
          <p:cNvPr id="26" name="矩形 25"/>
          <p:cNvSpPr/>
          <p:nvPr/>
        </p:nvSpPr>
        <p:spPr>
          <a:xfrm>
            <a:off x="5989091" y="3319855"/>
            <a:ext cx="3307080"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5</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、多个</a:t>
            </a:r>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logistic</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分类器</a:t>
            </a:r>
          </a:p>
        </p:txBody>
      </p:sp>
      <p:sp>
        <p:nvSpPr>
          <p:cNvPr id="27" name="矩形 26"/>
          <p:cNvSpPr/>
          <p:nvPr/>
        </p:nvSpPr>
        <p:spPr>
          <a:xfrm>
            <a:off x="6010996" y="3779997"/>
            <a:ext cx="5331708" cy="570865"/>
          </a:xfrm>
          <a:prstGeom prst="rect">
            <a:avLst/>
          </a:prstGeom>
        </p:spPr>
        <p:txBody>
          <a:bodyPr wrap="square">
            <a:spAutoFit/>
          </a:bodyPr>
          <a:lstStyle/>
          <a:p>
            <a:pPr>
              <a:lnSpc>
                <a:spcPct val="130000"/>
              </a:lnSpc>
            </a:pPr>
            <a:r>
              <a:rPr lang="zh-CN" sz="1200" dirty="0">
                <a:solidFill>
                  <a:srgbClr val="000000">
                    <a:lumMod val="85000"/>
                    <a:lumOff val="15000"/>
                  </a:srgbClr>
                </a:solidFill>
                <a:latin typeface="微软雅黑" panose="020B0503020204020204" charset="-122"/>
                <a:ea typeface="微软雅黑" panose="020B0503020204020204" charset="-122"/>
                <a:sym typeface="+mn-ea"/>
              </a:rPr>
              <a:t>将</a:t>
            </a: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feature map</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送入多个logistic分类器，对于所有先验Bounding-Box给出一个类别概率，然后给先验Bounding-Box打上类别标记与概率</a:t>
            </a:r>
          </a:p>
        </p:txBody>
      </p:sp>
      <p:sp>
        <p:nvSpPr>
          <p:cNvPr id="28" name="矩形 27"/>
          <p:cNvSpPr/>
          <p:nvPr/>
        </p:nvSpPr>
        <p:spPr>
          <a:xfrm>
            <a:off x="5989091" y="5041173"/>
            <a:ext cx="2894965"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6</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a:t>
            </a:r>
            <a:r>
              <a:rPr lang="en-US" altLang="zh-CN" sz="2400" b="1" dirty="0">
                <a:solidFill>
                  <a:srgbClr val="000000">
                    <a:lumMod val="85000"/>
                    <a:lumOff val="15000"/>
                  </a:srgbClr>
                </a:solidFill>
                <a:latin typeface="微软雅黑" panose="020B0503020204020204" charset="-122"/>
                <a:ea typeface="微软雅黑" panose="020B0503020204020204" charset="-122"/>
                <a:sym typeface="+mn-ea"/>
              </a:rPr>
              <a:t>OPENCV</a:t>
            </a:r>
            <a:r>
              <a:rPr lang="zh-CN" altLang="en-US" sz="2400" b="1" dirty="0">
                <a:solidFill>
                  <a:srgbClr val="000000">
                    <a:lumMod val="85000"/>
                    <a:lumOff val="15000"/>
                  </a:srgbClr>
                </a:solidFill>
                <a:latin typeface="微软雅黑" panose="020B0503020204020204" charset="-122"/>
                <a:ea typeface="微软雅黑" panose="020B0503020204020204" charset="-122"/>
                <a:sym typeface="+mn-ea"/>
              </a:rPr>
              <a:t>绘制框</a:t>
            </a:r>
          </a:p>
        </p:txBody>
      </p:sp>
      <p:sp>
        <p:nvSpPr>
          <p:cNvPr id="29" name="矩形 28"/>
          <p:cNvSpPr/>
          <p:nvPr/>
        </p:nvSpPr>
        <p:spPr>
          <a:xfrm>
            <a:off x="6010996" y="5453690"/>
            <a:ext cx="5331708" cy="570865"/>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sym typeface="+mn-ea"/>
              </a:rPr>
              <a:t>       OPENCV</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利用先验Bounding-Box的坐标，在原图绘制出标记框、类别、概率</a:t>
            </a:r>
            <a:endParaRPr lang="zh-CN" sz="1200" dirty="0">
              <a:solidFill>
                <a:srgbClr val="000000">
                  <a:lumMod val="85000"/>
                  <a:lumOff val="15000"/>
                </a:srgbClr>
              </a:solidFill>
              <a:latin typeface="微软雅黑" panose="020B0503020204020204" charset="-122"/>
              <a:ea typeface="微软雅黑" panose="020B0503020204020204" charset="-122"/>
            </a:endParaRPr>
          </a:p>
        </p:txBody>
      </p:sp>
      <p:sp>
        <p:nvSpPr>
          <p:cNvPr id="30" name="矩形 29"/>
          <p:cNvSpPr/>
          <p:nvPr/>
        </p:nvSpPr>
        <p:spPr>
          <a:xfrm>
            <a:off x="972524" y="4190279"/>
            <a:ext cx="32308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实时多目标类识别模型</a:t>
            </a:r>
          </a:p>
        </p:txBody>
      </p:sp>
      <p:sp>
        <p:nvSpPr>
          <p:cNvPr id="31" name="矩形 30"/>
          <p:cNvSpPr/>
          <p:nvPr/>
        </p:nvSpPr>
        <p:spPr>
          <a:xfrm>
            <a:off x="972839" y="4717096"/>
            <a:ext cx="4167052" cy="1769745"/>
          </a:xfrm>
          <a:prstGeom prst="rect">
            <a:avLst/>
          </a:prstGeom>
        </p:spPr>
        <p:txBody>
          <a:bodyPr wrap="square">
            <a:spAutoFit/>
          </a:bodyPr>
          <a:lstStyle/>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1</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、用于识别图片</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2</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、用于识别视频</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3</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、用于摄像头视频的实时检测</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rPr>
              <a:t>      优点：在保证较高模型识别性能的情况下，使模型的识别速度达到实时级别</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sym typeface="+mn-ea"/>
              </a:rPr>
              <a:t>官网：https://pjreddie.com/darknet/yolo/</a:t>
            </a:r>
            <a:endParaRPr lang="zh-CN" altLang="en-US" sz="1200" dirty="0" smtClean="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lang="en-US" altLang="zh-CN" sz="120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32" name="文本框 31"/>
          <p:cNvSpPr txBox="1"/>
          <p:nvPr/>
        </p:nvSpPr>
        <p:spPr>
          <a:xfrm>
            <a:off x="972839" y="3128010"/>
            <a:ext cx="4555837" cy="1197610"/>
          </a:xfrm>
          <a:prstGeom prst="rect">
            <a:avLst/>
          </a:prstGeom>
          <a:noFill/>
        </p:spPr>
        <p:txBody>
          <a:bodyPr wrap="square" lIns="91438" tIns="45719" rIns="91438" bIns="45719" rtlCol="0">
            <a:spAutoFit/>
            <a:scene3d>
              <a:camera prst="orthographicFront"/>
              <a:lightRig rig="threePt" dir="t"/>
            </a:scene3d>
          </a:bodyPr>
          <a:lstStyle/>
          <a:p>
            <a:r>
              <a:rPr kumimoji="1" lang="en-US" altLang="zh-CN" sz="7200" dirty="0" smtClean="0">
                <a:solidFill>
                  <a:schemeClr val="accent1"/>
                </a:solidFill>
                <a:effectLst>
                  <a:outerShdw blurRad="38100" dist="25400" dir="5400000" algn="ctr" rotWithShape="0">
                    <a:srgbClr val="6E747A">
                      <a:alpha val="43000"/>
                    </a:srgbClr>
                  </a:outerShdw>
                </a:effectLst>
                <a:sym typeface="+mn-ea"/>
              </a:rPr>
              <a:t>YoloV3</a:t>
            </a:r>
            <a:endParaRPr kumimoji="1" lang="en-US" altLang="zh-CN" sz="7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smtClean="0"/>
              <a:t>目录</a:t>
            </a:r>
            <a:endParaRPr kumimoji="1" lang="zh-CN" altLang="en-US" dirty="0"/>
          </a:p>
        </p:txBody>
      </p:sp>
      <p:sp>
        <p:nvSpPr>
          <p:cNvPr id="3" name="文本占位符 2"/>
          <p:cNvSpPr>
            <a:spLocks noGrp="1"/>
          </p:cNvSpPr>
          <p:nvPr>
            <p:ph type="body" sz="quarter" idx="11"/>
          </p:nvPr>
        </p:nvSpPr>
        <p:spPr/>
        <p:txBody>
          <a:bodyPr/>
          <a:lstStyle/>
          <a:p>
            <a:r>
              <a:rPr kumimoji="1" lang="en-US" altLang="zh-CN" b="1" dirty="0" smtClean="0"/>
              <a:t>01</a:t>
            </a:r>
            <a:r>
              <a:rPr kumimoji="1" lang="zh-CN" altLang="en-US" b="1" dirty="0" smtClean="0"/>
              <a:t> 题目概述</a:t>
            </a:r>
            <a:endParaRPr lang="zh-CN" altLang="en-US" b="1" dirty="0">
              <a:solidFill>
                <a:srgbClr val="FFFFFF"/>
              </a:solidFill>
            </a:endParaRPr>
          </a:p>
        </p:txBody>
      </p:sp>
      <p:sp>
        <p:nvSpPr>
          <p:cNvPr id="4" name="文本占位符 3"/>
          <p:cNvSpPr>
            <a:spLocks noGrp="1"/>
          </p:cNvSpPr>
          <p:nvPr>
            <p:ph type="body" sz="quarter" idx="12"/>
          </p:nvPr>
        </p:nvSpPr>
        <p:spPr/>
        <p:txBody>
          <a:bodyPr/>
          <a:lstStyle/>
          <a:p>
            <a:r>
              <a:rPr kumimoji="1" lang="en-US" altLang="zh-CN" b="1" dirty="0" smtClean="0"/>
              <a:t>02</a:t>
            </a:r>
            <a:r>
              <a:rPr kumimoji="1" lang="zh-CN" altLang="en-US" b="1" dirty="0" smtClean="0"/>
              <a:t> 技术架构</a:t>
            </a:r>
            <a:endParaRPr lang="zh-CN" altLang="en-US" b="1" dirty="0">
              <a:solidFill>
                <a:srgbClr val="FFFFFF"/>
              </a:solidFill>
            </a:endParaRPr>
          </a:p>
        </p:txBody>
      </p:sp>
      <p:sp>
        <p:nvSpPr>
          <p:cNvPr id="5" name="文本占位符 4"/>
          <p:cNvSpPr>
            <a:spLocks noGrp="1"/>
          </p:cNvSpPr>
          <p:nvPr>
            <p:ph type="body" sz="quarter" idx="13"/>
          </p:nvPr>
        </p:nvSpPr>
        <p:spPr/>
        <p:txBody>
          <a:bodyPr/>
          <a:lstStyle/>
          <a:p>
            <a:r>
              <a:rPr kumimoji="1" lang="en-US" altLang="zh-CN" b="1" dirty="0" smtClean="0"/>
              <a:t>03</a:t>
            </a:r>
            <a:r>
              <a:rPr kumimoji="1" lang="zh-CN" altLang="en-US" b="1" dirty="0" smtClean="0"/>
              <a:t> </a:t>
            </a:r>
            <a:r>
              <a:rPr kumimoji="1" lang="zh-CN" altLang="en-US" b="1" dirty="0">
                <a:sym typeface="+mn-ea"/>
              </a:rPr>
              <a:t>视频识别处理模块</a:t>
            </a:r>
            <a:endParaRPr kumimoji="1" lang="zh-CN" altLang="en-US" b="1" dirty="0"/>
          </a:p>
        </p:txBody>
      </p:sp>
      <p:sp>
        <p:nvSpPr>
          <p:cNvPr id="6" name="文本占位符 5"/>
          <p:cNvSpPr>
            <a:spLocks noGrp="1"/>
          </p:cNvSpPr>
          <p:nvPr>
            <p:ph type="body" sz="quarter" idx="14"/>
          </p:nvPr>
        </p:nvSpPr>
        <p:spPr/>
        <p:txBody>
          <a:bodyPr/>
          <a:lstStyle/>
          <a:p>
            <a:r>
              <a:rPr kumimoji="1" lang="en-US" altLang="zh-CN" b="1" dirty="0" smtClean="0"/>
              <a:t>04</a:t>
            </a:r>
            <a:r>
              <a:rPr kumimoji="1" lang="zh-CN" altLang="en-US" b="1" dirty="0" smtClean="0"/>
              <a:t> 效果展示</a:t>
            </a:r>
            <a:endParaRPr kumimoji="1" lang="zh-CN" altLang="en-US" b="1" dirty="0"/>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YoloV3</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0390" y="1620520"/>
            <a:ext cx="6106160" cy="4755515"/>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1894840" cy="460375"/>
          </a:xfrm>
          <a:prstGeom prst="rect">
            <a:avLst/>
          </a:prstGeom>
        </p:spPr>
        <p:txBody>
          <a:bodyPr wrap="none">
            <a:spAutoFit/>
          </a:bodyPr>
          <a:lstStyle/>
          <a:p>
            <a:pPr algn="l"/>
            <a:r>
              <a:rPr lang="en-US" altLang="zh-CN" sz="2400" b="1" dirty="0">
                <a:solidFill>
                  <a:srgbClr val="000000">
                    <a:lumMod val="85000"/>
                    <a:lumOff val="15000"/>
                  </a:srgbClr>
                </a:solidFill>
                <a:latin typeface="微软雅黑" panose="020B0503020204020204" charset="-122"/>
                <a:ea typeface="微软雅黑" panose="020B0503020204020204" charset="-122"/>
              </a:rPr>
              <a:t>7</a:t>
            </a:r>
            <a:r>
              <a:rPr lang="zh-CN" altLang="en-US" sz="2400" b="1" dirty="0">
                <a:solidFill>
                  <a:srgbClr val="000000">
                    <a:lumMod val="85000"/>
                    <a:lumOff val="15000"/>
                  </a:srgbClr>
                </a:solidFill>
                <a:latin typeface="微软雅黑" panose="020B0503020204020204" charset="-122"/>
                <a:ea typeface="微软雅黑" panose="020B0503020204020204" charset="-122"/>
              </a:rPr>
              <a:t>、只显示人</a:t>
            </a:r>
          </a:p>
        </p:txBody>
      </p:sp>
      <p:sp>
        <p:nvSpPr>
          <p:cNvPr id="25" name="矩形 24"/>
          <p:cNvSpPr/>
          <p:nvPr/>
        </p:nvSpPr>
        <p:spPr>
          <a:xfrm>
            <a:off x="5977976" y="2189356"/>
            <a:ext cx="5331708" cy="810260"/>
          </a:xfrm>
          <a:prstGeom prst="rect">
            <a:avLst/>
          </a:prstGeom>
        </p:spPr>
        <p:txBody>
          <a:bodyPr wrap="square">
            <a:spAutoFit/>
          </a:bodyPr>
          <a:lstStyle/>
          <a:p>
            <a:pPr>
              <a:lnSpc>
                <a:spcPct val="130000"/>
              </a:lnSpc>
            </a:pPr>
            <a:r>
              <a:rPr lang="zh-CN" sz="1200" dirty="0">
                <a:solidFill>
                  <a:srgbClr val="000000">
                    <a:lumMod val="85000"/>
                    <a:lumOff val="15000"/>
                  </a:srgbClr>
                </a:solidFill>
                <a:latin typeface="微软雅黑" panose="020B0503020204020204" charset="-122"/>
                <a:ea typeface="微软雅黑" panose="020B0503020204020204" charset="-122"/>
                <a:sym typeface="+mn-ea"/>
              </a:rPr>
              <a:t>由于云监控平台的任务只要求识别人，所以对于所有先验</a:t>
            </a:r>
            <a:r>
              <a:rPr lang="zh-CN" altLang="en-US" sz="1200" dirty="0">
                <a:solidFill>
                  <a:srgbClr val="000000">
                    <a:lumMod val="85000"/>
                    <a:lumOff val="15000"/>
                  </a:srgbClr>
                </a:solidFill>
                <a:latin typeface="微软雅黑" panose="020B0503020204020204" charset="-122"/>
                <a:ea typeface="微软雅黑" panose="020B0503020204020204" charset="-122"/>
                <a:sym typeface="+mn-ea"/>
              </a:rPr>
              <a:t>Bounding-Box，只保留人的类别，并且我们对剩余的Bounding-Box做一个计数就得出了该帧图片里的人数</a:t>
            </a:r>
            <a:endParaRPr lang="zh-CN" sz="1200" dirty="0">
              <a:solidFill>
                <a:srgbClr val="000000">
                  <a:lumMod val="85000"/>
                  <a:lumOff val="15000"/>
                </a:srgbClr>
              </a:solidFill>
              <a:latin typeface="微软雅黑" panose="020B0503020204020204" charset="-122"/>
              <a:ea typeface="微软雅黑" panose="020B0503020204020204" charset="-122"/>
              <a:sym typeface="+mn-ea"/>
            </a:endParaRPr>
          </a:p>
        </p:txBody>
      </p:sp>
      <p:sp>
        <p:nvSpPr>
          <p:cNvPr id="30" name="矩形 29"/>
          <p:cNvSpPr/>
          <p:nvPr/>
        </p:nvSpPr>
        <p:spPr>
          <a:xfrm>
            <a:off x="972524" y="4274099"/>
            <a:ext cx="32308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实时多目标类识别模型</a:t>
            </a:r>
          </a:p>
        </p:txBody>
      </p:sp>
      <p:sp>
        <p:nvSpPr>
          <p:cNvPr id="31" name="矩形 30"/>
          <p:cNvSpPr/>
          <p:nvPr/>
        </p:nvSpPr>
        <p:spPr>
          <a:xfrm>
            <a:off x="972839" y="4800916"/>
            <a:ext cx="4167052" cy="1769745"/>
          </a:xfrm>
          <a:prstGeom prst="rect">
            <a:avLst/>
          </a:prstGeom>
        </p:spPr>
        <p:txBody>
          <a:bodyPr wrap="square">
            <a:spAutoFit/>
          </a:bodyPr>
          <a:lstStyle/>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1</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、用于识别图片</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2</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、用于识别视频</a:t>
            </a:r>
          </a:p>
          <a:p>
            <a:pPr>
              <a:lnSpc>
                <a:spcPct val="130000"/>
              </a:lnSpc>
            </a:pPr>
            <a:r>
              <a:rPr lang="en-US" altLang="zh-CN" sz="1200" dirty="0" smtClean="0">
                <a:solidFill>
                  <a:srgbClr val="000000">
                    <a:lumMod val="85000"/>
                    <a:lumOff val="15000"/>
                  </a:srgbClr>
                </a:solidFill>
                <a:latin typeface="微软雅黑" panose="020B0503020204020204" charset="-122"/>
                <a:ea typeface="微软雅黑" panose="020B0503020204020204" charset="-122"/>
              </a:rPr>
              <a:t>3</a:t>
            </a:r>
            <a:r>
              <a:rPr lang="zh-CN" altLang="en-US" sz="1200" dirty="0" smtClean="0">
                <a:solidFill>
                  <a:srgbClr val="000000">
                    <a:lumMod val="85000"/>
                    <a:lumOff val="15000"/>
                  </a:srgbClr>
                </a:solidFill>
                <a:latin typeface="微软雅黑" panose="020B0503020204020204" charset="-122"/>
                <a:ea typeface="微软雅黑" panose="020B0503020204020204" charset="-122"/>
              </a:rPr>
              <a:t>、用于摄像头视频的实时检测</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rPr>
              <a:t>      优点：在保证较高模型识别性能的情况下，使模型的识别速度达到实时级别</a:t>
            </a:r>
          </a:p>
          <a:p>
            <a:pPr>
              <a:lnSpc>
                <a:spcPct val="130000"/>
              </a:lnSpc>
            </a:pPr>
            <a:r>
              <a:rPr lang="zh-CN" altLang="en-US" sz="1200" dirty="0" smtClean="0">
                <a:solidFill>
                  <a:srgbClr val="000000">
                    <a:lumMod val="85000"/>
                    <a:lumOff val="15000"/>
                  </a:srgbClr>
                </a:solidFill>
                <a:latin typeface="微软雅黑" panose="020B0503020204020204" charset="-122"/>
                <a:ea typeface="微软雅黑" panose="020B0503020204020204" charset="-122"/>
                <a:sym typeface="+mn-ea"/>
              </a:rPr>
              <a:t>官网：https://pjreddie.com/darknet/yolo/</a:t>
            </a:r>
            <a:endParaRPr lang="zh-CN" altLang="en-US" sz="1200" dirty="0" smtClean="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lang="en-US" altLang="zh-CN" sz="120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32" name="文本框 31"/>
          <p:cNvSpPr txBox="1"/>
          <p:nvPr/>
        </p:nvSpPr>
        <p:spPr>
          <a:xfrm>
            <a:off x="972839" y="3082290"/>
            <a:ext cx="4555837" cy="1197610"/>
          </a:xfrm>
          <a:prstGeom prst="rect">
            <a:avLst/>
          </a:prstGeom>
          <a:noFill/>
        </p:spPr>
        <p:txBody>
          <a:bodyPr wrap="square" lIns="91438" tIns="45719" rIns="91438" bIns="45719" rtlCol="0">
            <a:spAutoFit/>
            <a:scene3d>
              <a:camera prst="orthographicFront"/>
              <a:lightRig rig="threePt" dir="t"/>
            </a:scene3d>
          </a:bodyPr>
          <a:lstStyle/>
          <a:p>
            <a:r>
              <a:rPr kumimoji="1" lang="en-US" altLang="zh-CN" sz="7200" dirty="0" smtClean="0">
                <a:solidFill>
                  <a:schemeClr val="accent1"/>
                </a:solidFill>
                <a:effectLst>
                  <a:outerShdw blurRad="38100" dist="25400" dir="5400000" algn="ctr" rotWithShape="0">
                    <a:srgbClr val="6E747A">
                      <a:alpha val="43000"/>
                    </a:srgbClr>
                  </a:outerShdw>
                </a:effectLst>
                <a:sym typeface="+mn-ea"/>
              </a:rPr>
              <a:t>YoloV3</a:t>
            </a:r>
            <a:endParaRPr kumimoji="1" lang="en-US" altLang="zh-CN" sz="720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Deep_sort</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8010" y="1620520"/>
            <a:ext cx="6106160" cy="475615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3420110" cy="460375"/>
          </a:xfrm>
          <a:prstGeom prst="rect">
            <a:avLst/>
          </a:prstGeom>
        </p:spPr>
        <p:txBody>
          <a:bodyPr wrap="none">
            <a:spAutoFit/>
          </a:bodyPr>
          <a:lstStyle/>
          <a:p>
            <a:r>
              <a:rPr lang="zh-CN" altLang="en-US" sz="2400" b="1" dirty="0">
                <a:solidFill>
                  <a:srgbClr val="000000">
                    <a:lumMod val="85000"/>
                    <a:lumOff val="15000"/>
                  </a:srgbClr>
                </a:solidFill>
                <a:latin typeface="微软雅黑" panose="020B0503020204020204" charset="-122"/>
                <a:ea typeface="微软雅黑" panose="020B0503020204020204" charset="-122"/>
              </a:rPr>
              <a:t>预测模型</a:t>
            </a:r>
            <a:r>
              <a:rPr lang="en-US" altLang="zh-CN" sz="2400" b="1" dirty="0">
                <a:solidFill>
                  <a:srgbClr val="000000">
                    <a:lumMod val="85000"/>
                    <a:lumOff val="15000"/>
                  </a:srgbClr>
                </a:solidFill>
                <a:latin typeface="微软雅黑" panose="020B0503020204020204" charset="-122"/>
                <a:ea typeface="微软雅黑" panose="020B0503020204020204" charset="-122"/>
              </a:rPr>
              <a:t>Kalman-filter</a:t>
            </a:r>
          </a:p>
        </p:txBody>
      </p:sp>
      <p:sp>
        <p:nvSpPr>
          <p:cNvPr id="25" name="矩形 24"/>
          <p:cNvSpPr/>
          <p:nvPr/>
        </p:nvSpPr>
        <p:spPr>
          <a:xfrm>
            <a:off x="5977976" y="2189356"/>
            <a:ext cx="5331708" cy="2489200"/>
          </a:xfrm>
          <a:prstGeom prst="rect">
            <a:avLst/>
          </a:prstGeom>
        </p:spPr>
        <p:txBody>
          <a:bodyPr wrap="square">
            <a:spAutoFit/>
          </a:bodyPr>
          <a:lstStyle/>
          <a:p>
            <a:pPr>
              <a:lnSpc>
                <a:spcPct val="130000"/>
              </a:lnSpc>
            </a:pPr>
            <a:r>
              <a:rPr sz="1200" dirty="0">
                <a:solidFill>
                  <a:srgbClr val="000000">
                    <a:lumMod val="85000"/>
                    <a:lumOff val="15000"/>
                  </a:srgbClr>
                </a:solidFill>
                <a:latin typeface="微软雅黑" panose="020B0503020204020204" charset="-122"/>
                <a:ea typeface="微软雅黑" panose="020B0503020204020204" charset="-122"/>
              </a:rPr>
              <a:t>使用一个8维空间去刻画轨迹在某时刻的状态：</a:t>
            </a: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r>
              <a:rPr sz="1200" dirty="0">
                <a:solidFill>
                  <a:srgbClr val="000000">
                    <a:lumMod val="85000"/>
                    <a:lumOff val="15000"/>
                  </a:srgbClr>
                </a:solidFill>
                <a:latin typeface="微软雅黑" panose="020B0503020204020204" charset="-122"/>
                <a:ea typeface="微软雅黑" panose="020B0503020204020204" charset="-122"/>
              </a:rPr>
              <a:t>使用一个kalman滤波器预测更新轨迹，该卡尔曼滤波器采用匀速模型和线性观测模型。通过卡尔曼估计对(u, v, r, h)进行估计，u，v是物体中心点的位置，r是长宽比，h是高。运动估计对于运动状态变化不是很剧烈和频繁的物体能取得比较好的效果。</a:t>
            </a:r>
          </a:p>
          <a:p>
            <a:pPr>
              <a:lnSpc>
                <a:spcPct val="130000"/>
              </a:lnSpc>
            </a:pPr>
            <a:r>
              <a:rPr sz="1200" dirty="0">
                <a:solidFill>
                  <a:srgbClr val="000000">
                    <a:lumMod val="85000"/>
                    <a:lumOff val="15000"/>
                  </a:srgbClr>
                </a:solidFill>
                <a:latin typeface="微软雅黑" panose="020B0503020204020204" charset="-122"/>
                <a:ea typeface="微软雅黑" panose="020B0503020204020204" charset="-122"/>
              </a:rPr>
              <a:t>其观测变量为:</a:t>
            </a: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p:txBody>
      </p:sp>
      <p:sp>
        <p:nvSpPr>
          <p:cNvPr id="30" name="矩形 29"/>
          <p:cNvSpPr/>
          <p:nvPr/>
        </p:nvSpPr>
        <p:spPr>
          <a:xfrm>
            <a:off x="972524" y="4381414"/>
            <a:ext cx="23164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多目标跟踪算法</a:t>
            </a:r>
          </a:p>
        </p:txBody>
      </p:sp>
      <p:sp>
        <p:nvSpPr>
          <p:cNvPr id="31" name="矩形 30"/>
          <p:cNvSpPr/>
          <p:nvPr/>
        </p:nvSpPr>
        <p:spPr>
          <a:xfrm>
            <a:off x="972839" y="4887276"/>
            <a:ext cx="4167052" cy="1290320"/>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对于</a:t>
            </a:r>
            <a:r>
              <a:rPr lang="en-US" altLang="zh-CN" sz="1200" dirty="0">
                <a:solidFill>
                  <a:srgbClr val="000000">
                    <a:lumMod val="85000"/>
                    <a:lumOff val="15000"/>
                  </a:srgbClr>
                </a:solidFill>
                <a:latin typeface="微软雅黑" panose="020B0503020204020204" charset="-122"/>
                <a:ea typeface="微软雅黑" panose="020B0503020204020204" charset="-122"/>
              </a:rPr>
              <a:t>YOLOV3</a:t>
            </a:r>
            <a:r>
              <a:rPr lang="zh-CN" altLang="en-US" sz="1200" dirty="0">
                <a:solidFill>
                  <a:srgbClr val="000000">
                    <a:lumMod val="85000"/>
                    <a:lumOff val="15000"/>
                  </a:srgbClr>
                </a:solidFill>
                <a:latin typeface="微软雅黑" panose="020B0503020204020204" charset="-122"/>
                <a:ea typeface="微软雅黑" panose="020B0503020204020204" charset="-122"/>
              </a:rPr>
              <a:t>识别出的人的边框进行跟踪，并且赋予该边框一个</a:t>
            </a:r>
            <a:r>
              <a:rPr lang="en-US" altLang="zh-CN" sz="1200" dirty="0">
                <a:solidFill>
                  <a:srgbClr val="000000">
                    <a:lumMod val="85000"/>
                    <a:lumOff val="15000"/>
                  </a:srgbClr>
                </a:solidFill>
                <a:latin typeface="微软雅黑" panose="020B0503020204020204" charset="-122"/>
                <a:ea typeface="微软雅黑" panose="020B0503020204020204" charset="-122"/>
              </a:rPr>
              <a:t>ID</a:t>
            </a:r>
            <a:r>
              <a:rPr lang="zh-CN" altLang="en-US" sz="1200" dirty="0">
                <a:solidFill>
                  <a:srgbClr val="000000">
                    <a:lumMod val="85000"/>
                    <a:lumOff val="15000"/>
                  </a:srgbClr>
                </a:solidFill>
                <a:latin typeface="微软雅黑" panose="020B0503020204020204" charset="-122"/>
                <a:ea typeface="微软雅黑" panose="020B0503020204020204" charset="-122"/>
              </a:rPr>
              <a:t>，用以标记这个物体</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论文:Simple Online and Realtime Tracking With a Deep Association Metric</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论文地址:https://arxiv.org/pdf/1703.07402.pdf 。</a:t>
            </a:r>
          </a:p>
        </p:txBody>
      </p:sp>
      <p:sp>
        <p:nvSpPr>
          <p:cNvPr id="32" name="文本框 31"/>
          <p:cNvSpPr txBox="1"/>
          <p:nvPr/>
        </p:nvSpPr>
        <p:spPr>
          <a:xfrm>
            <a:off x="972839" y="3189605"/>
            <a:ext cx="4555837" cy="1013460"/>
          </a:xfrm>
          <a:prstGeom prst="rect">
            <a:avLst/>
          </a:prstGeom>
          <a:noFill/>
        </p:spPr>
        <p:txBody>
          <a:bodyPr wrap="square" lIns="91438" tIns="45719" rIns="91438" bIns="45719" rtlCol="0">
            <a:spAutoFit/>
          </a:bodyPr>
          <a:lstStyle/>
          <a:p>
            <a:r>
              <a:rPr lang="en-US" altLang="zh-CN" sz="6000" dirty="0" smtClean="0">
                <a:solidFill>
                  <a:schemeClr val="accent1"/>
                </a:solidFill>
                <a:latin typeface="微软雅黑" panose="020B0503020204020204" charset="-122"/>
                <a:ea typeface="微软雅黑" panose="020B0503020204020204" charset="-122"/>
              </a:rPr>
              <a:t>Deep_Sort</a:t>
            </a:r>
          </a:p>
        </p:txBody>
      </p:sp>
      <p:pic>
        <p:nvPicPr>
          <p:cNvPr id="8" name="图片 7"/>
          <p:cNvPicPr>
            <a:picLocks noChangeAspect="1"/>
          </p:cNvPicPr>
          <p:nvPr/>
        </p:nvPicPr>
        <p:blipFill>
          <a:blip r:embed="rId2"/>
          <a:stretch>
            <a:fillRect/>
          </a:stretch>
        </p:blipFill>
        <p:spPr>
          <a:xfrm>
            <a:off x="7604760" y="2552700"/>
            <a:ext cx="1676400" cy="381000"/>
          </a:xfrm>
          <a:prstGeom prst="rect">
            <a:avLst/>
          </a:prstGeom>
        </p:spPr>
      </p:pic>
      <p:pic>
        <p:nvPicPr>
          <p:cNvPr id="9" name="图片 8"/>
          <p:cNvPicPr>
            <a:picLocks noChangeAspect="1"/>
          </p:cNvPicPr>
          <p:nvPr/>
        </p:nvPicPr>
        <p:blipFill>
          <a:blip r:embed="rId3"/>
          <a:stretch>
            <a:fillRect/>
          </a:stretch>
        </p:blipFill>
        <p:spPr>
          <a:xfrm>
            <a:off x="8014335" y="4184015"/>
            <a:ext cx="857250" cy="333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Deep_sort</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8010" y="1620520"/>
            <a:ext cx="6106160" cy="475615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1402080" cy="460375"/>
          </a:xfrm>
          <a:prstGeom prst="rect">
            <a:avLst/>
          </a:prstGeom>
        </p:spPr>
        <p:txBody>
          <a:bodyPr wrap="none">
            <a:spAutoFit/>
          </a:bodyPr>
          <a:lstStyle/>
          <a:p>
            <a:pPr algn="l"/>
            <a:r>
              <a:rPr sz="2400" b="1" dirty="0">
                <a:solidFill>
                  <a:srgbClr val="000000">
                    <a:lumMod val="85000"/>
                    <a:lumOff val="15000"/>
                  </a:srgbClr>
                </a:solidFill>
                <a:latin typeface="微软雅黑" panose="020B0503020204020204" charset="-122"/>
                <a:ea typeface="微软雅黑" panose="020B0503020204020204" charset="-122"/>
              </a:rPr>
              <a:t>轨迹处理</a:t>
            </a:r>
          </a:p>
        </p:txBody>
      </p:sp>
      <p:sp>
        <p:nvSpPr>
          <p:cNvPr id="25" name="矩形 24"/>
          <p:cNvSpPr/>
          <p:nvPr/>
        </p:nvSpPr>
        <p:spPr>
          <a:xfrm>
            <a:off x="5977976" y="2189356"/>
            <a:ext cx="5331708" cy="2249170"/>
          </a:xfrm>
          <a:prstGeom prst="rect">
            <a:avLst/>
          </a:prstGeom>
        </p:spPr>
        <p:txBody>
          <a:bodyPr wrap="square">
            <a:spAutoFit/>
          </a:bodyPr>
          <a:lstStyle/>
          <a:p>
            <a:pPr>
              <a:lnSpc>
                <a:spcPct val="130000"/>
              </a:lnSpc>
            </a:pPr>
            <a:r>
              <a:rPr sz="1200" b="1" dirty="0">
                <a:solidFill>
                  <a:srgbClr val="000000">
                    <a:lumMod val="85000"/>
                    <a:lumOff val="15000"/>
                  </a:srgbClr>
                </a:solidFill>
                <a:latin typeface="微软雅黑" panose="020B0503020204020204" charset="-122"/>
                <a:ea typeface="微软雅黑" panose="020B0503020204020204" charset="-122"/>
              </a:rPr>
              <a:t>对于每一个追踪目标</a:t>
            </a:r>
            <a:r>
              <a:rPr sz="1200" dirty="0">
                <a:solidFill>
                  <a:srgbClr val="000000">
                    <a:lumMod val="85000"/>
                    <a:lumOff val="15000"/>
                  </a:srgbClr>
                </a:solidFill>
                <a:latin typeface="微软雅黑" panose="020B0503020204020204" charset="-122"/>
                <a:ea typeface="微软雅黑" panose="020B0503020204020204" charset="-122"/>
              </a:rPr>
              <a:t>，都有一个阈值ak用于记录轨迹从上一次成功匹配到当前时刻的时间（即连续没有匹配的帧数），我们称之为轨迹。当该值大于提前设定的阈值Amax则认为该轨迹终止，直观上说就是长时间匹配不上的轨迹则认为该轨迹已经结束。</a:t>
            </a:r>
          </a:p>
          <a:p>
            <a:pPr>
              <a:lnSpc>
                <a:spcPct val="130000"/>
              </a:lnSpc>
            </a:pPr>
            <a:r>
              <a:rPr sz="1200" b="1" dirty="0">
                <a:solidFill>
                  <a:srgbClr val="000000">
                    <a:lumMod val="85000"/>
                    <a:lumOff val="15000"/>
                  </a:srgbClr>
                </a:solidFill>
                <a:latin typeface="微软雅黑" panose="020B0503020204020204" charset="-122"/>
                <a:ea typeface="微软雅黑" panose="020B0503020204020204" charset="-122"/>
              </a:rPr>
              <a:t>在匹配时</a:t>
            </a:r>
            <a:r>
              <a:rPr sz="1200" dirty="0">
                <a:solidFill>
                  <a:srgbClr val="000000">
                    <a:lumMod val="85000"/>
                    <a:lumOff val="15000"/>
                  </a:srgbClr>
                </a:solidFill>
                <a:latin typeface="微软雅黑" panose="020B0503020204020204" charset="-122"/>
                <a:ea typeface="微软雅黑" panose="020B0503020204020204" charset="-122"/>
              </a:rPr>
              <a:t>，对于没有匹配成功的目标都认为可能产生新的轨迹。但由于这些检测结果可能是一些错误警告，所以对这种情形新生成的轨迹标注状态’tentative’，然后观查在接下来的连续若干帧（论文中是3帧）中是否连续匹配成功，是的话则认为是新轨迹产生，标注为’confirmed’，否则则认为是假性轨迹,状态标注为’deleted’。</a:t>
            </a:r>
          </a:p>
        </p:txBody>
      </p:sp>
      <p:sp>
        <p:nvSpPr>
          <p:cNvPr id="30" name="矩形 29"/>
          <p:cNvSpPr/>
          <p:nvPr/>
        </p:nvSpPr>
        <p:spPr>
          <a:xfrm>
            <a:off x="972524" y="4381414"/>
            <a:ext cx="23164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多目标跟踪算法</a:t>
            </a:r>
          </a:p>
        </p:txBody>
      </p:sp>
      <p:sp>
        <p:nvSpPr>
          <p:cNvPr id="31" name="矩形 30"/>
          <p:cNvSpPr/>
          <p:nvPr/>
        </p:nvSpPr>
        <p:spPr>
          <a:xfrm>
            <a:off x="972839" y="4887276"/>
            <a:ext cx="4167052" cy="1290320"/>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对于</a:t>
            </a:r>
            <a:r>
              <a:rPr lang="en-US" altLang="zh-CN" sz="1200" dirty="0">
                <a:solidFill>
                  <a:srgbClr val="000000">
                    <a:lumMod val="85000"/>
                    <a:lumOff val="15000"/>
                  </a:srgbClr>
                </a:solidFill>
                <a:latin typeface="微软雅黑" panose="020B0503020204020204" charset="-122"/>
                <a:ea typeface="微软雅黑" panose="020B0503020204020204" charset="-122"/>
              </a:rPr>
              <a:t>YOLOV3</a:t>
            </a:r>
            <a:r>
              <a:rPr lang="zh-CN" altLang="en-US" sz="1200" dirty="0">
                <a:solidFill>
                  <a:srgbClr val="000000">
                    <a:lumMod val="85000"/>
                    <a:lumOff val="15000"/>
                  </a:srgbClr>
                </a:solidFill>
                <a:latin typeface="微软雅黑" panose="020B0503020204020204" charset="-122"/>
                <a:ea typeface="微软雅黑" panose="020B0503020204020204" charset="-122"/>
              </a:rPr>
              <a:t>识别出的人的边框进行跟踪，并且赋予该边框一个</a:t>
            </a:r>
            <a:r>
              <a:rPr lang="en-US" altLang="zh-CN" sz="1200" dirty="0">
                <a:solidFill>
                  <a:srgbClr val="000000">
                    <a:lumMod val="85000"/>
                    <a:lumOff val="15000"/>
                  </a:srgbClr>
                </a:solidFill>
                <a:latin typeface="微软雅黑" panose="020B0503020204020204" charset="-122"/>
                <a:ea typeface="微软雅黑" panose="020B0503020204020204" charset="-122"/>
              </a:rPr>
              <a:t>ID</a:t>
            </a:r>
            <a:r>
              <a:rPr lang="zh-CN" altLang="en-US" sz="1200" dirty="0">
                <a:solidFill>
                  <a:srgbClr val="000000">
                    <a:lumMod val="85000"/>
                    <a:lumOff val="15000"/>
                  </a:srgbClr>
                </a:solidFill>
                <a:latin typeface="微软雅黑" panose="020B0503020204020204" charset="-122"/>
                <a:ea typeface="微软雅黑" panose="020B0503020204020204" charset="-122"/>
              </a:rPr>
              <a:t>，用以标记这个物体</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论文:Simple Online and Realtime Tracking With a Deep Association Metric</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论文地址:https://arxiv.org/pdf/1703.07402.pdf 。</a:t>
            </a:r>
          </a:p>
        </p:txBody>
      </p:sp>
      <p:sp>
        <p:nvSpPr>
          <p:cNvPr id="32" name="文本框 31"/>
          <p:cNvSpPr txBox="1"/>
          <p:nvPr/>
        </p:nvSpPr>
        <p:spPr>
          <a:xfrm>
            <a:off x="972839" y="3189605"/>
            <a:ext cx="4555837" cy="1013460"/>
          </a:xfrm>
          <a:prstGeom prst="rect">
            <a:avLst/>
          </a:prstGeom>
          <a:noFill/>
        </p:spPr>
        <p:txBody>
          <a:bodyPr wrap="square" lIns="91438" tIns="45719" rIns="91438" bIns="45719" rtlCol="0">
            <a:spAutoFit/>
          </a:bodyPr>
          <a:lstStyle/>
          <a:p>
            <a:r>
              <a:rPr lang="en-US" altLang="zh-CN" sz="6000" dirty="0" smtClean="0">
                <a:solidFill>
                  <a:schemeClr val="accent1"/>
                </a:solidFill>
                <a:latin typeface="微软雅黑" panose="020B0503020204020204" charset="-122"/>
                <a:ea typeface="微软雅黑" panose="020B0503020204020204" charset="-122"/>
              </a:rPr>
              <a:t>Deep_Sort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a:t>
            </a:r>
            <a:r>
              <a:rPr kumimoji="1" lang="en-US" dirty="0" smtClean="0"/>
              <a:t>3</a:t>
            </a:r>
            <a:endParaRPr kumimoji="1" 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dirty="0" smtClean="0"/>
              <a:t>Three</a:t>
            </a:r>
            <a:endParaRPr kumimoji="1" lang="en-US" dirty="0"/>
          </a:p>
        </p:txBody>
      </p:sp>
      <p:sp>
        <p:nvSpPr>
          <p:cNvPr id="4" name="文本占位符 3"/>
          <p:cNvSpPr>
            <a:spLocks noGrp="1"/>
          </p:cNvSpPr>
          <p:nvPr>
            <p:ph type="body" sz="quarter" idx="12"/>
          </p:nvPr>
        </p:nvSpPr>
        <p:spPr/>
        <p:txBody>
          <a:bodyPr/>
          <a:lstStyle/>
          <a:p>
            <a:r>
              <a:rPr kumimoji="1" lang="en-US" altLang="zh-CN" dirty="0" smtClean="0">
                <a:sym typeface="+mn-ea"/>
              </a:rPr>
              <a:t>Deep_sort</a:t>
            </a:r>
            <a:endParaRPr lang="en-US" altLang="zh-CN" dirty="0">
              <a:solidFill>
                <a:srgbClr val="FFFFFF"/>
              </a:solidFill>
            </a:endParaRPr>
          </a:p>
        </p:txBody>
      </p:sp>
      <p:sp>
        <p:nvSpPr>
          <p:cNvPr id="20" name="矩形 19"/>
          <p:cNvSpPr/>
          <p:nvPr/>
        </p:nvSpPr>
        <p:spPr>
          <a:xfrm>
            <a:off x="656542" y="1620298"/>
            <a:ext cx="4897591" cy="475616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1" name="矩形 20"/>
          <p:cNvSpPr/>
          <p:nvPr/>
        </p:nvSpPr>
        <p:spPr>
          <a:xfrm>
            <a:off x="5668010" y="1620520"/>
            <a:ext cx="6106160" cy="4756150"/>
          </a:xfrm>
          <a:prstGeom prst="rect">
            <a:avLst/>
          </a:prstGeom>
          <a:solidFill>
            <a:schemeClr val="bg1">
              <a:lumMod val="95000"/>
            </a:schemeClr>
          </a:solidFill>
          <a:ln w="19050" cap="flat" cmpd="sng" algn="ctr">
            <a:solidFill>
              <a:schemeClr val="accent1"/>
            </a:solid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24" name="矩形 23"/>
          <p:cNvSpPr/>
          <p:nvPr/>
        </p:nvSpPr>
        <p:spPr>
          <a:xfrm>
            <a:off x="5989091" y="1768584"/>
            <a:ext cx="2926080" cy="460375"/>
          </a:xfrm>
          <a:prstGeom prst="rect">
            <a:avLst/>
          </a:prstGeom>
        </p:spPr>
        <p:txBody>
          <a:bodyPr wrap="none">
            <a:spAutoFit/>
          </a:bodyPr>
          <a:lstStyle/>
          <a:p>
            <a:pPr algn="l"/>
            <a:r>
              <a:rPr sz="2400" b="1" dirty="0">
                <a:solidFill>
                  <a:srgbClr val="000000">
                    <a:lumMod val="85000"/>
                    <a:lumOff val="15000"/>
                  </a:srgbClr>
                </a:solidFill>
                <a:latin typeface="微软雅黑" panose="020B0503020204020204" charset="-122"/>
                <a:ea typeface="微软雅黑" panose="020B0503020204020204" charset="-122"/>
              </a:rPr>
              <a:t>分配问题的评价指标</a:t>
            </a:r>
          </a:p>
        </p:txBody>
      </p:sp>
      <p:sp>
        <p:nvSpPr>
          <p:cNvPr id="25" name="矩形 24"/>
          <p:cNvSpPr/>
          <p:nvPr/>
        </p:nvSpPr>
        <p:spPr>
          <a:xfrm>
            <a:off x="5977976" y="2189356"/>
            <a:ext cx="5331708" cy="5607050"/>
          </a:xfrm>
          <a:prstGeom prst="rect">
            <a:avLst/>
          </a:prstGeom>
        </p:spPr>
        <p:txBody>
          <a:bodyPr wrap="square">
            <a:spAutoFit/>
          </a:bodyPr>
          <a:lstStyle/>
          <a:p>
            <a:pPr>
              <a:lnSpc>
                <a:spcPct val="130000"/>
              </a:lnSpc>
            </a:pPr>
            <a:r>
              <a:rPr sz="1200" dirty="0">
                <a:solidFill>
                  <a:srgbClr val="000000">
                    <a:lumMod val="85000"/>
                    <a:lumOff val="15000"/>
                  </a:srgbClr>
                </a:solidFill>
                <a:latin typeface="微软雅黑" panose="020B0503020204020204" charset="-122"/>
                <a:ea typeface="微软雅黑" panose="020B0503020204020204" charset="-122"/>
              </a:rPr>
              <a:t>在位置度量上，使用马氏距离（Mahalanobis distance）来评价卡尔曼滤波预测的状态和实际状态的匹配程度（运动匹配程度）:</a:t>
            </a: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r>
              <a:rPr lang="zh-CN" altLang="en-US" sz="1200" kern="0" dirty="0" smtClean="0">
                <a:solidFill>
                  <a:schemeClr val="tx1"/>
                </a:solidFill>
                <a:latin typeface="微软雅黑" panose="020B0503020204020204" charset="-122"/>
                <a:ea typeface="微软雅黑" panose="020B0503020204020204" charset="-122"/>
                <a:sym typeface="+mn-ea"/>
              </a:rPr>
              <a:t>如果一条轨迹被遮挡了一段较长的时间，那么在kalman滤波器的不断预测中就会导致概率弥散。那么假设现在有两条轨迹竞争同一个目标，那么那条遮挡时间长的往往得到马氏距离更小，使目标倾向于匹配给丢失时间更长的轨迹，但是直观上，该目标应该匹配给时间上最近的轨迹。</a:t>
            </a:r>
            <a:endParaRPr lang="zh-CN" altLang="en-US" sz="1200" kern="0" dirty="0" smtClean="0">
              <a:solidFill>
                <a:prstClr val="white"/>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a:p>
            <a:pPr>
              <a:lnSpc>
                <a:spcPct val="130000"/>
              </a:lnSpc>
            </a:pPr>
            <a:endParaRPr sz="1200" dirty="0">
              <a:solidFill>
                <a:srgbClr val="000000">
                  <a:lumMod val="85000"/>
                  <a:lumOff val="15000"/>
                </a:srgbClr>
              </a:solidFill>
              <a:latin typeface="微软雅黑" panose="020B0503020204020204" charset="-122"/>
              <a:ea typeface="微软雅黑" panose="020B0503020204020204" charset="-122"/>
            </a:endParaRPr>
          </a:p>
        </p:txBody>
      </p:sp>
      <p:sp>
        <p:nvSpPr>
          <p:cNvPr id="30" name="矩形 29"/>
          <p:cNvSpPr/>
          <p:nvPr/>
        </p:nvSpPr>
        <p:spPr>
          <a:xfrm>
            <a:off x="972524" y="4381414"/>
            <a:ext cx="2316480" cy="460375"/>
          </a:xfrm>
          <a:prstGeom prst="rect">
            <a:avLst/>
          </a:prstGeom>
        </p:spPr>
        <p:txBody>
          <a:bodyPr wrap="none">
            <a:spAutoFit/>
          </a:bodyPr>
          <a:lstStyle/>
          <a:p>
            <a:r>
              <a:rPr lang="zh-CN" altLang="en-US" sz="2400" b="1" dirty="0">
                <a:solidFill>
                  <a:prstClr val="black">
                    <a:lumMod val="85000"/>
                    <a:lumOff val="15000"/>
                  </a:prstClr>
                </a:solidFill>
                <a:latin typeface="微软雅黑" panose="020B0503020204020204" charset="-122"/>
                <a:ea typeface="微软雅黑" panose="020B0503020204020204" charset="-122"/>
              </a:rPr>
              <a:t>多目标跟踪算法</a:t>
            </a:r>
          </a:p>
        </p:txBody>
      </p:sp>
      <p:sp>
        <p:nvSpPr>
          <p:cNvPr id="31" name="矩形 30"/>
          <p:cNvSpPr/>
          <p:nvPr/>
        </p:nvSpPr>
        <p:spPr>
          <a:xfrm>
            <a:off x="972839" y="4887276"/>
            <a:ext cx="4167052" cy="1290320"/>
          </a:xfrm>
          <a:prstGeom prst="rect">
            <a:avLst/>
          </a:prstGeom>
        </p:spPr>
        <p:txBody>
          <a:bodyPr wrap="square">
            <a:spAutoFit/>
          </a:bodyPr>
          <a:lstStyle/>
          <a:p>
            <a:pPr>
              <a:lnSpc>
                <a:spcPct val="130000"/>
              </a:lnSpc>
            </a:pPr>
            <a:r>
              <a:rPr lang="en-US" altLang="zh-CN" sz="1200" dirty="0">
                <a:solidFill>
                  <a:srgbClr val="000000">
                    <a:lumMod val="85000"/>
                    <a:lumOff val="15000"/>
                  </a:srgbClr>
                </a:solidFill>
                <a:latin typeface="微软雅黑" panose="020B0503020204020204" charset="-122"/>
                <a:ea typeface="微软雅黑" panose="020B0503020204020204" charset="-122"/>
              </a:rPr>
              <a:t>       </a:t>
            </a:r>
            <a:r>
              <a:rPr lang="zh-CN" sz="1200" dirty="0">
                <a:solidFill>
                  <a:srgbClr val="000000">
                    <a:lumMod val="85000"/>
                    <a:lumOff val="15000"/>
                  </a:srgbClr>
                </a:solidFill>
                <a:latin typeface="微软雅黑" panose="020B0503020204020204" charset="-122"/>
                <a:ea typeface="微软雅黑" panose="020B0503020204020204" charset="-122"/>
              </a:rPr>
              <a:t>对于</a:t>
            </a:r>
            <a:r>
              <a:rPr lang="en-US" altLang="zh-CN" sz="1200" dirty="0">
                <a:solidFill>
                  <a:srgbClr val="000000">
                    <a:lumMod val="85000"/>
                    <a:lumOff val="15000"/>
                  </a:srgbClr>
                </a:solidFill>
                <a:latin typeface="微软雅黑" panose="020B0503020204020204" charset="-122"/>
                <a:ea typeface="微软雅黑" panose="020B0503020204020204" charset="-122"/>
              </a:rPr>
              <a:t>YOLOV3</a:t>
            </a:r>
            <a:r>
              <a:rPr lang="zh-CN" altLang="en-US" sz="1200" dirty="0">
                <a:solidFill>
                  <a:srgbClr val="000000">
                    <a:lumMod val="85000"/>
                    <a:lumOff val="15000"/>
                  </a:srgbClr>
                </a:solidFill>
                <a:latin typeface="微软雅黑" panose="020B0503020204020204" charset="-122"/>
                <a:ea typeface="微软雅黑" panose="020B0503020204020204" charset="-122"/>
              </a:rPr>
              <a:t>识别出的人的边框进行跟踪，并且赋予该边框一个</a:t>
            </a:r>
            <a:r>
              <a:rPr lang="en-US" altLang="zh-CN" sz="1200" dirty="0">
                <a:solidFill>
                  <a:srgbClr val="000000">
                    <a:lumMod val="85000"/>
                    <a:lumOff val="15000"/>
                  </a:srgbClr>
                </a:solidFill>
                <a:latin typeface="微软雅黑" panose="020B0503020204020204" charset="-122"/>
                <a:ea typeface="微软雅黑" panose="020B0503020204020204" charset="-122"/>
              </a:rPr>
              <a:t>ID</a:t>
            </a:r>
            <a:r>
              <a:rPr lang="zh-CN" altLang="en-US" sz="1200" dirty="0">
                <a:solidFill>
                  <a:srgbClr val="000000">
                    <a:lumMod val="85000"/>
                    <a:lumOff val="15000"/>
                  </a:srgbClr>
                </a:solidFill>
                <a:latin typeface="微软雅黑" panose="020B0503020204020204" charset="-122"/>
                <a:ea typeface="微软雅黑" panose="020B0503020204020204" charset="-122"/>
              </a:rPr>
              <a:t>，用以标记这个物体</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论文:Simple Online and Realtime Tracking With a Deep Association Metric</a:t>
            </a:r>
          </a:p>
          <a:p>
            <a:pPr>
              <a:lnSpc>
                <a:spcPct val="130000"/>
              </a:lnSpc>
            </a:pPr>
            <a:r>
              <a:rPr lang="zh-CN" altLang="en-US" sz="1200" dirty="0">
                <a:solidFill>
                  <a:srgbClr val="000000">
                    <a:lumMod val="85000"/>
                    <a:lumOff val="15000"/>
                  </a:srgbClr>
                </a:solidFill>
                <a:latin typeface="微软雅黑" panose="020B0503020204020204" charset="-122"/>
                <a:ea typeface="微软雅黑" panose="020B0503020204020204" charset="-122"/>
              </a:rPr>
              <a:t>论文地址:https://arxiv.org/pdf/1703.07402.pdf 。</a:t>
            </a:r>
          </a:p>
        </p:txBody>
      </p:sp>
      <p:sp>
        <p:nvSpPr>
          <p:cNvPr id="32" name="文本框 31"/>
          <p:cNvSpPr txBox="1"/>
          <p:nvPr/>
        </p:nvSpPr>
        <p:spPr>
          <a:xfrm>
            <a:off x="972839" y="3189605"/>
            <a:ext cx="4555837" cy="1013460"/>
          </a:xfrm>
          <a:prstGeom prst="rect">
            <a:avLst/>
          </a:prstGeom>
          <a:noFill/>
        </p:spPr>
        <p:txBody>
          <a:bodyPr wrap="square" lIns="91438" tIns="45719" rIns="91438" bIns="45719" rtlCol="0">
            <a:spAutoFit/>
          </a:bodyPr>
          <a:lstStyle/>
          <a:p>
            <a:r>
              <a:rPr lang="en-US" altLang="zh-CN" sz="6000" dirty="0" smtClean="0">
                <a:solidFill>
                  <a:schemeClr val="accent1"/>
                </a:solidFill>
                <a:latin typeface="微软雅黑" panose="020B0503020204020204" charset="-122"/>
                <a:ea typeface="微软雅黑" panose="020B0503020204020204" charset="-122"/>
              </a:rPr>
              <a:t>Deep_Sort</a:t>
            </a:r>
          </a:p>
        </p:txBody>
      </p:sp>
      <p:sp>
        <p:nvSpPr>
          <p:cNvPr id="5" name="矩形 4"/>
          <p:cNvSpPr/>
          <p:nvPr/>
        </p:nvSpPr>
        <p:spPr>
          <a:xfrm>
            <a:off x="5989091" y="2855704"/>
            <a:ext cx="1402080" cy="460375"/>
          </a:xfrm>
          <a:prstGeom prst="rect">
            <a:avLst/>
          </a:prstGeom>
        </p:spPr>
        <p:txBody>
          <a:bodyPr wrap="none">
            <a:spAutoFit/>
          </a:bodyPr>
          <a:lstStyle/>
          <a:p>
            <a:pPr algn="l"/>
            <a:r>
              <a:rPr sz="2400" b="1" dirty="0">
                <a:solidFill>
                  <a:srgbClr val="000000">
                    <a:lumMod val="85000"/>
                    <a:lumOff val="15000"/>
                  </a:srgbClr>
                </a:solidFill>
                <a:latin typeface="微软雅黑" panose="020B0503020204020204" charset="-122"/>
                <a:ea typeface="微软雅黑" panose="020B0503020204020204" charset="-122"/>
              </a:rPr>
              <a:t>级联匹配</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prstClr val="white"/>
                </a:solidFill>
              </a:rPr>
              <a:t>Part </a:t>
            </a:r>
            <a:r>
              <a:rPr lang="en-US" altLang="zh-CN" dirty="0" smtClean="0">
                <a:solidFill>
                  <a:prstClr val="white"/>
                </a:solidFill>
              </a:rPr>
              <a:t>Four</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效果展示</a:t>
            </a:r>
          </a:p>
        </p:txBody>
      </p:sp>
      <p:cxnSp>
        <p:nvCxnSpPr>
          <p:cNvPr id="4" name="直接连接符 3"/>
          <p:cNvCxnSpPr/>
          <p:nvPr/>
        </p:nvCxnSpPr>
        <p:spPr>
          <a:xfrm>
            <a:off x="854293" y="3189169"/>
            <a:ext cx="0" cy="1494421"/>
          </a:xfrm>
          <a:prstGeom prst="line">
            <a:avLst/>
          </a:prstGeom>
          <a:noFill/>
          <a:ln w="76200" cap="flat" cmpd="sng" algn="ctr">
            <a:solidFill>
              <a:sysClr val="window" lastClr="FFFFFF"/>
            </a:solidFill>
            <a:prstDash val="solid"/>
            <a:miter lim="800000"/>
          </a:ln>
          <a:effectLst/>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THREE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sym typeface="+mn-ea"/>
              </a:rPr>
              <a:t>效果展示</a:t>
            </a:r>
            <a:endParaRPr kumimoji="1" lang="zh-CN" altLang="en-US" dirty="0"/>
          </a:p>
        </p:txBody>
      </p:sp>
      <p:pic>
        <p:nvPicPr>
          <p:cNvPr id="6" name="图片 5"/>
          <p:cNvPicPr>
            <a:picLocks noChangeAspect="1"/>
          </p:cNvPicPr>
          <p:nvPr/>
        </p:nvPicPr>
        <p:blipFill>
          <a:blip r:embed="rId2"/>
          <a:stretch>
            <a:fillRect/>
          </a:stretch>
        </p:blipFill>
        <p:spPr>
          <a:xfrm>
            <a:off x="732155" y="1372870"/>
            <a:ext cx="4530725" cy="3490595"/>
          </a:xfrm>
          <a:prstGeom prst="rect">
            <a:avLst/>
          </a:prstGeom>
        </p:spPr>
      </p:pic>
      <p:pic>
        <p:nvPicPr>
          <p:cNvPr id="7" name="图片 6"/>
          <p:cNvPicPr>
            <a:picLocks noChangeAspect="1"/>
          </p:cNvPicPr>
          <p:nvPr/>
        </p:nvPicPr>
        <p:blipFill>
          <a:blip r:embed="rId3"/>
          <a:stretch>
            <a:fillRect/>
          </a:stretch>
        </p:blipFill>
        <p:spPr>
          <a:xfrm>
            <a:off x="6111875" y="1372870"/>
            <a:ext cx="4800600" cy="3444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THREE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sym typeface="+mn-ea"/>
              </a:rPr>
              <a:t>效果展示</a:t>
            </a:r>
            <a:endParaRPr kumimoji="1" lang="zh-CN" altLang="en-US" dirty="0"/>
          </a:p>
        </p:txBody>
      </p:sp>
      <p:pic>
        <p:nvPicPr>
          <p:cNvPr id="5" name="图片 4"/>
          <p:cNvPicPr>
            <a:picLocks noChangeAspect="1"/>
          </p:cNvPicPr>
          <p:nvPr/>
        </p:nvPicPr>
        <p:blipFill>
          <a:blip r:embed="rId2"/>
          <a:stretch>
            <a:fillRect/>
          </a:stretch>
        </p:blipFill>
        <p:spPr>
          <a:xfrm>
            <a:off x="1597305" y="1515745"/>
            <a:ext cx="4010660" cy="3112770"/>
          </a:xfrm>
          <a:prstGeom prst="rect">
            <a:avLst/>
          </a:prstGeom>
        </p:spPr>
      </p:pic>
      <p:pic>
        <p:nvPicPr>
          <p:cNvPr id="8" name="图片 7"/>
          <p:cNvPicPr>
            <a:picLocks noChangeAspect="1"/>
          </p:cNvPicPr>
          <p:nvPr/>
        </p:nvPicPr>
        <p:blipFill>
          <a:blip r:embed="rId3"/>
          <a:stretch>
            <a:fillRect/>
          </a:stretch>
        </p:blipFill>
        <p:spPr>
          <a:xfrm>
            <a:off x="6660424" y="1370330"/>
            <a:ext cx="4378325" cy="3258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THREE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sym typeface="+mn-ea"/>
              </a:rPr>
              <a:t>效果展示</a:t>
            </a:r>
            <a:endParaRPr kumimoji="1" lang="zh-CN" altLang="en-US" dirty="0"/>
          </a:p>
        </p:txBody>
      </p:sp>
      <p:pic>
        <p:nvPicPr>
          <p:cNvPr id="5" name="图片 4"/>
          <p:cNvPicPr>
            <a:picLocks noChangeAspect="1"/>
          </p:cNvPicPr>
          <p:nvPr/>
        </p:nvPicPr>
        <p:blipFill>
          <a:blip r:embed="rId2"/>
          <a:stretch>
            <a:fillRect/>
          </a:stretch>
        </p:blipFill>
        <p:spPr>
          <a:xfrm>
            <a:off x="749820" y="1717674"/>
            <a:ext cx="4512945" cy="2897505"/>
          </a:xfrm>
          <a:prstGeom prst="rect">
            <a:avLst/>
          </a:prstGeom>
        </p:spPr>
      </p:pic>
      <p:pic>
        <p:nvPicPr>
          <p:cNvPr id="8" name="图片 7"/>
          <p:cNvPicPr>
            <a:picLocks noChangeAspect="1"/>
          </p:cNvPicPr>
          <p:nvPr/>
        </p:nvPicPr>
        <p:blipFill>
          <a:blip r:embed="rId3"/>
          <a:stretch>
            <a:fillRect/>
          </a:stretch>
        </p:blipFill>
        <p:spPr>
          <a:xfrm>
            <a:off x="5839188" y="1798318"/>
            <a:ext cx="5817235" cy="2736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THREE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sym typeface="+mn-ea"/>
              </a:rPr>
              <a:t>效果展示</a:t>
            </a:r>
            <a:endParaRPr kumimoji="1" lang="zh-CN" altLang="en-US" dirty="0"/>
          </a:p>
        </p:txBody>
      </p:sp>
      <p:sp>
        <p:nvSpPr>
          <p:cNvPr id="78" name="矩形 77"/>
          <p:cNvSpPr/>
          <p:nvPr/>
        </p:nvSpPr>
        <p:spPr>
          <a:xfrm>
            <a:off x="5090160" y="4604339"/>
            <a:ext cx="2011680" cy="460375"/>
          </a:xfrm>
          <a:prstGeom prst="rect">
            <a:avLst/>
          </a:prstGeom>
        </p:spPr>
        <p:txBody>
          <a:bodyPr wrap="none">
            <a:spAutoFit/>
          </a:bodyPr>
          <a:lstStyle/>
          <a:p>
            <a:pPr algn="ctr"/>
            <a:r>
              <a:rPr lang="zh-CN" altLang="en-US" sz="2400" b="1" dirty="0">
                <a:solidFill>
                  <a:srgbClr val="000000">
                    <a:lumMod val="85000"/>
                    <a:lumOff val="15000"/>
                  </a:srgbClr>
                </a:solidFill>
                <a:latin typeface="微软雅黑" panose="020B0503020204020204" charset="-122"/>
                <a:ea typeface="微软雅黑" panose="020B0503020204020204" charset="-122"/>
              </a:rPr>
              <a:t>标记框准确率</a:t>
            </a:r>
          </a:p>
        </p:txBody>
      </p:sp>
      <p:sp>
        <p:nvSpPr>
          <p:cNvPr id="79" name="矩形 78"/>
          <p:cNvSpPr/>
          <p:nvPr/>
        </p:nvSpPr>
        <p:spPr>
          <a:xfrm>
            <a:off x="4711136" y="5055323"/>
            <a:ext cx="2769729" cy="290977"/>
          </a:xfrm>
          <a:prstGeom prst="rect">
            <a:avLst/>
          </a:prstGeom>
        </p:spPr>
        <p:txBody>
          <a:bodyPr wrap="square">
            <a:spAutoFit/>
          </a:bodyPr>
          <a:lstStyle/>
          <a:p>
            <a:pPr algn="ctr">
              <a:lnSpc>
                <a:spcPct val="130000"/>
              </a:lnSpc>
            </a:pPr>
            <a:r>
              <a:rPr lang="zh-CN" altLang="en-US" sz="1100" dirty="0" smtClean="0">
                <a:solidFill>
                  <a:srgbClr val="000000">
                    <a:lumMod val="85000"/>
                    <a:lumOff val="15000"/>
                  </a:srgbClr>
                </a:solidFill>
                <a:latin typeface="微软雅黑" panose="020B0503020204020204" charset="-122"/>
                <a:ea typeface="微软雅黑" panose="020B0503020204020204" charset="-122"/>
              </a:rPr>
              <a:t>用框标记每帧出现的人，框位置适合</a:t>
            </a:r>
            <a:endParaRPr lang="zh-CN" altLang="en-US" sz="1100" dirty="0">
              <a:solidFill>
                <a:srgbClr val="000000">
                  <a:lumMod val="85000"/>
                  <a:lumOff val="15000"/>
                </a:srgbClr>
              </a:solidFill>
              <a:latin typeface="微软雅黑" panose="020B0503020204020204" charset="-122"/>
              <a:ea typeface="微软雅黑" panose="020B0503020204020204" charset="-122"/>
            </a:endParaRPr>
          </a:p>
        </p:txBody>
      </p:sp>
      <p:grpSp>
        <p:nvGrpSpPr>
          <p:cNvPr id="9" name="组 8"/>
          <p:cNvGrpSpPr/>
          <p:nvPr/>
        </p:nvGrpSpPr>
        <p:grpSpPr>
          <a:xfrm>
            <a:off x="4537612" y="1551446"/>
            <a:ext cx="3116776" cy="2892197"/>
            <a:chOff x="4537612" y="1551446"/>
            <a:chExt cx="3116776" cy="2892197"/>
          </a:xfrm>
        </p:grpSpPr>
        <p:grpSp>
          <p:nvGrpSpPr>
            <p:cNvPr id="8" name="组 7"/>
            <p:cNvGrpSpPr/>
            <p:nvPr/>
          </p:nvGrpSpPr>
          <p:grpSpPr>
            <a:xfrm>
              <a:off x="4537612" y="1551446"/>
              <a:ext cx="3116776" cy="2892197"/>
              <a:chOff x="4537612" y="1551446"/>
              <a:chExt cx="3116776" cy="2892197"/>
            </a:xfrm>
          </p:grpSpPr>
          <p:sp>
            <p:nvSpPr>
              <p:cNvPr id="61" name="等腰三角形 16"/>
              <p:cNvSpPr/>
              <p:nvPr/>
            </p:nvSpPr>
            <p:spPr>
              <a:xfrm flipH="1">
                <a:off x="4537613" y="1551446"/>
                <a:ext cx="3116775" cy="2686876"/>
              </a:xfrm>
              <a:prstGeom prst="triangle">
                <a:avLst/>
              </a:prstGeom>
              <a:solidFill>
                <a:schemeClr val="bg1">
                  <a:lumMod val="95000"/>
                </a:schemeClr>
              </a:solidFill>
              <a:ln w="5715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cxnSp>
            <p:nvCxnSpPr>
              <p:cNvPr id="62" name="直接连接符 17"/>
              <p:cNvCxnSpPr>
                <a:stCxn id="64" idx="0"/>
              </p:cNvCxnSpPr>
              <p:nvPr/>
            </p:nvCxnSpPr>
            <p:spPr>
              <a:xfrm rot="10296580" flipV="1">
                <a:off x="5966459" y="1560948"/>
                <a:ext cx="259082" cy="1756553"/>
              </a:xfrm>
              <a:prstGeom prst="line">
                <a:avLst/>
              </a:prstGeom>
              <a:noFill/>
              <a:ln w="76200" cap="flat" cmpd="sng" algn="ctr">
                <a:solidFill>
                  <a:schemeClr val="accent1"/>
                </a:solidFill>
                <a:prstDash val="solid"/>
                <a:miter lim="800000"/>
              </a:ln>
              <a:effectLst/>
            </p:spPr>
          </p:cxnSp>
          <p:cxnSp>
            <p:nvCxnSpPr>
              <p:cNvPr id="63" name="直接连接符 18"/>
              <p:cNvCxnSpPr/>
              <p:nvPr/>
            </p:nvCxnSpPr>
            <p:spPr>
              <a:xfrm flipV="1">
                <a:off x="4537612" y="3337833"/>
                <a:ext cx="1559695" cy="900491"/>
              </a:xfrm>
              <a:prstGeom prst="line">
                <a:avLst/>
              </a:prstGeom>
              <a:noFill/>
              <a:ln w="76200" cap="flat" cmpd="sng" algn="ctr">
                <a:solidFill>
                  <a:schemeClr val="accent1"/>
                </a:solidFill>
                <a:prstDash val="solid"/>
                <a:miter lim="800000"/>
              </a:ln>
              <a:effectLst/>
            </p:spPr>
          </p:cxnSp>
          <p:cxnSp>
            <p:nvCxnSpPr>
              <p:cNvPr id="64" name="直接连接符 19"/>
              <p:cNvCxnSpPr/>
              <p:nvPr/>
            </p:nvCxnSpPr>
            <p:spPr>
              <a:xfrm flipH="1" flipV="1">
                <a:off x="6090775" y="3335571"/>
                <a:ext cx="1563613" cy="902753"/>
              </a:xfrm>
              <a:prstGeom prst="line">
                <a:avLst/>
              </a:prstGeom>
              <a:noFill/>
              <a:ln w="76200" cap="flat" cmpd="sng" algn="ctr">
                <a:solidFill>
                  <a:schemeClr val="accent1"/>
                </a:solidFill>
                <a:prstDash val="solid"/>
                <a:miter lim="800000"/>
              </a:ln>
              <a:effectLst/>
            </p:spPr>
          </p:cxnSp>
          <p:sp>
            <p:nvSpPr>
              <p:cNvPr id="59" name="等腰三角形 14"/>
              <p:cNvSpPr/>
              <p:nvPr/>
            </p:nvSpPr>
            <p:spPr>
              <a:xfrm flipH="1">
                <a:off x="5690447" y="3453090"/>
                <a:ext cx="811107" cy="246700"/>
              </a:xfrm>
              <a:prstGeom prst="triangle">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60" name="等腰三角形 16"/>
              <p:cNvSpPr/>
              <p:nvPr/>
            </p:nvSpPr>
            <p:spPr>
              <a:xfrm rot="5400000" flipH="1">
                <a:off x="6082478" y="1862385"/>
                <a:ext cx="405554" cy="24670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06" name="等腰三角形 16"/>
              <p:cNvSpPr/>
              <p:nvPr/>
            </p:nvSpPr>
            <p:spPr>
              <a:xfrm rot="10800000" flipH="1">
                <a:off x="4941735" y="2462537"/>
                <a:ext cx="2298080" cy="1981106"/>
              </a:xfrm>
              <a:prstGeom prst="triangle">
                <a:avLst/>
              </a:prstGeom>
              <a:solidFill>
                <a:schemeClr val="bg1">
                  <a:lumMod val="95000"/>
                </a:schemeClr>
              </a:solidFill>
              <a:ln w="1270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grpSp>
        <p:sp>
          <p:nvSpPr>
            <p:cNvPr id="74" name="文本框 73"/>
            <p:cNvSpPr txBox="1"/>
            <p:nvPr/>
          </p:nvSpPr>
          <p:spPr>
            <a:xfrm>
              <a:off x="5719134" y="2629913"/>
              <a:ext cx="753732" cy="1200329"/>
            </a:xfrm>
            <a:prstGeom prst="rect">
              <a:avLst/>
            </a:prstGeom>
            <a:noFill/>
          </p:spPr>
          <p:txBody>
            <a:bodyPr wrap="none" rtlCol="0">
              <a:spAutoFit/>
            </a:bodyPr>
            <a:lstStyle/>
            <a:p>
              <a:pPr algn="ctr"/>
              <a:r>
                <a:rPr lang="en-US" altLang="zh-CN" sz="7200" b="1" dirty="0" smtClean="0">
                  <a:solidFill>
                    <a:srgbClr val="000000">
                      <a:lumMod val="85000"/>
                      <a:lumOff val="15000"/>
                    </a:srgbClr>
                  </a:solidFill>
                  <a:latin typeface="微软雅黑" panose="020B0503020204020204" charset="-122"/>
                  <a:ea typeface="微软雅黑" panose="020B0503020204020204" charset="-122"/>
                </a:rPr>
                <a:t>2</a:t>
              </a:r>
              <a:endParaRPr lang="zh-CN" altLang="en-US" sz="7200" b="1" dirty="0">
                <a:solidFill>
                  <a:srgbClr val="000000">
                    <a:lumMod val="85000"/>
                    <a:lumOff val="15000"/>
                  </a:srgbClr>
                </a:solidFill>
                <a:latin typeface="微软雅黑" panose="020B0503020204020204" charset="-122"/>
                <a:ea typeface="微软雅黑" panose="020B0503020204020204" charset="-122"/>
              </a:endParaRPr>
            </a:p>
          </p:txBody>
        </p:sp>
      </p:grpSp>
      <p:sp>
        <p:nvSpPr>
          <p:cNvPr id="108" name="矩形 107"/>
          <p:cNvSpPr/>
          <p:nvPr/>
        </p:nvSpPr>
        <p:spPr>
          <a:xfrm>
            <a:off x="1794891" y="4604339"/>
            <a:ext cx="1706880" cy="460375"/>
          </a:xfrm>
          <a:prstGeom prst="rect">
            <a:avLst/>
          </a:prstGeom>
        </p:spPr>
        <p:txBody>
          <a:bodyPr wrap="none">
            <a:spAutoFit/>
          </a:bodyPr>
          <a:lstStyle/>
          <a:p>
            <a:pPr algn="ctr"/>
            <a:r>
              <a:rPr lang="zh-CN" altLang="en-US" sz="2400" b="1" dirty="0">
                <a:solidFill>
                  <a:srgbClr val="000000">
                    <a:lumMod val="85000"/>
                    <a:lumOff val="15000"/>
                  </a:srgbClr>
                </a:solidFill>
                <a:latin typeface="微软雅黑" panose="020B0503020204020204" charset="-122"/>
                <a:ea typeface="微软雅黑" panose="020B0503020204020204" charset="-122"/>
              </a:rPr>
              <a:t>人物识别率</a:t>
            </a:r>
          </a:p>
        </p:txBody>
      </p:sp>
      <p:sp>
        <p:nvSpPr>
          <p:cNvPr id="109" name="矩形 108"/>
          <p:cNvSpPr/>
          <p:nvPr/>
        </p:nvSpPr>
        <p:spPr>
          <a:xfrm>
            <a:off x="1263467" y="5055323"/>
            <a:ext cx="2769729" cy="530860"/>
          </a:xfrm>
          <a:prstGeom prst="rect">
            <a:avLst/>
          </a:prstGeom>
        </p:spPr>
        <p:txBody>
          <a:bodyPr wrap="square">
            <a:spAutoFit/>
          </a:bodyPr>
          <a:lstStyle/>
          <a:p>
            <a:pPr algn="ctr">
              <a:lnSpc>
                <a:spcPct val="130000"/>
              </a:lnSpc>
            </a:pPr>
            <a:r>
              <a:rPr lang="zh-CN" altLang="en-US" sz="1100" dirty="0">
                <a:solidFill>
                  <a:srgbClr val="000000">
                    <a:lumMod val="85000"/>
                    <a:lumOff val="15000"/>
                  </a:srgbClr>
                </a:solidFill>
                <a:latin typeface="微软雅黑" panose="020B0503020204020204" charset="-122"/>
                <a:ea typeface="微软雅黑" panose="020B0503020204020204" charset="-122"/>
              </a:rPr>
              <a:t>无重叠情况</a:t>
            </a:r>
            <a:r>
              <a:rPr lang="zh-CN" altLang="en-US" sz="1100" dirty="0" smtClean="0">
                <a:solidFill>
                  <a:srgbClr val="000000">
                    <a:lumMod val="85000"/>
                    <a:lumOff val="15000"/>
                  </a:srgbClr>
                </a:solidFill>
                <a:latin typeface="微软雅黑" panose="020B0503020204020204" charset="-122"/>
                <a:ea typeface="微软雅黑" panose="020B0503020204020204" charset="-122"/>
              </a:rPr>
              <a:t>：</a:t>
            </a:r>
            <a:r>
              <a:rPr lang="en-US" altLang="zh-CN" sz="1100" dirty="0" smtClean="0">
                <a:solidFill>
                  <a:srgbClr val="000000">
                    <a:lumMod val="85000"/>
                    <a:lumOff val="15000"/>
                  </a:srgbClr>
                </a:solidFill>
                <a:latin typeface="微软雅黑" panose="020B0503020204020204" charset="-122"/>
                <a:ea typeface="微软雅黑" panose="020B0503020204020204" charset="-122"/>
              </a:rPr>
              <a:t>65%</a:t>
            </a:r>
          </a:p>
          <a:p>
            <a:pPr algn="ctr">
              <a:lnSpc>
                <a:spcPct val="130000"/>
              </a:lnSpc>
            </a:pPr>
            <a:r>
              <a:rPr lang="zh-CN" altLang="en-US" sz="1100" dirty="0" smtClean="0">
                <a:solidFill>
                  <a:srgbClr val="000000">
                    <a:lumMod val="85000"/>
                    <a:lumOff val="15000"/>
                  </a:srgbClr>
                </a:solidFill>
                <a:latin typeface="微软雅黑" panose="020B0503020204020204" charset="-122"/>
                <a:ea typeface="微软雅黑" panose="020B0503020204020204" charset="-122"/>
              </a:rPr>
              <a:t>有</a:t>
            </a:r>
            <a:r>
              <a:rPr lang="zh-CN" altLang="en-US" sz="1100" dirty="0">
                <a:solidFill>
                  <a:srgbClr val="000000">
                    <a:lumMod val="85000"/>
                    <a:lumOff val="15000"/>
                  </a:srgbClr>
                </a:solidFill>
                <a:latin typeface="微软雅黑" panose="020B0503020204020204" charset="-122"/>
                <a:ea typeface="微软雅黑" panose="020B0503020204020204" charset="-122"/>
              </a:rPr>
              <a:t>重叠情况</a:t>
            </a:r>
            <a:r>
              <a:rPr lang="zh-CN" altLang="en-US" sz="1100" dirty="0" smtClean="0">
                <a:solidFill>
                  <a:srgbClr val="000000">
                    <a:lumMod val="85000"/>
                    <a:lumOff val="15000"/>
                  </a:srgbClr>
                </a:solidFill>
                <a:latin typeface="微软雅黑" panose="020B0503020204020204" charset="-122"/>
                <a:ea typeface="微软雅黑" panose="020B0503020204020204" charset="-122"/>
              </a:rPr>
              <a:t>：</a:t>
            </a:r>
            <a:r>
              <a:rPr lang="en-US" altLang="zh-CN" sz="1100" dirty="0" smtClean="0">
                <a:solidFill>
                  <a:srgbClr val="000000">
                    <a:lumMod val="85000"/>
                    <a:lumOff val="15000"/>
                  </a:srgbClr>
                </a:solidFill>
                <a:latin typeface="微软雅黑" panose="020B0503020204020204" charset="-122"/>
                <a:ea typeface="微软雅黑" panose="020B0503020204020204" charset="-122"/>
              </a:rPr>
              <a:t>40%</a:t>
            </a:r>
            <a:endParaRPr lang="zh-CN" altLang="en-US" sz="1100" dirty="0">
              <a:solidFill>
                <a:srgbClr val="000000">
                  <a:lumMod val="85000"/>
                  <a:lumOff val="15000"/>
                </a:srgbClr>
              </a:solidFill>
              <a:latin typeface="微软雅黑" panose="020B0503020204020204" charset="-122"/>
              <a:ea typeface="微软雅黑" panose="020B0503020204020204" charset="-122"/>
            </a:endParaRPr>
          </a:p>
        </p:txBody>
      </p:sp>
      <p:grpSp>
        <p:nvGrpSpPr>
          <p:cNvPr id="110" name="组 109"/>
          <p:cNvGrpSpPr/>
          <p:nvPr/>
        </p:nvGrpSpPr>
        <p:grpSpPr>
          <a:xfrm>
            <a:off x="1089943" y="1551446"/>
            <a:ext cx="3116776" cy="2892197"/>
            <a:chOff x="4537612" y="1551446"/>
            <a:chExt cx="3116776" cy="2892197"/>
          </a:xfrm>
        </p:grpSpPr>
        <p:grpSp>
          <p:nvGrpSpPr>
            <p:cNvPr id="111" name="组 110"/>
            <p:cNvGrpSpPr/>
            <p:nvPr/>
          </p:nvGrpSpPr>
          <p:grpSpPr>
            <a:xfrm>
              <a:off x="4537612" y="1551446"/>
              <a:ext cx="3116776" cy="2892197"/>
              <a:chOff x="4537612" y="1551446"/>
              <a:chExt cx="3116776" cy="2892197"/>
            </a:xfrm>
          </p:grpSpPr>
          <p:sp>
            <p:nvSpPr>
              <p:cNvPr id="113" name="等腰三角形 16"/>
              <p:cNvSpPr/>
              <p:nvPr/>
            </p:nvSpPr>
            <p:spPr>
              <a:xfrm flipH="1">
                <a:off x="4537613" y="1551446"/>
                <a:ext cx="3116775" cy="2686876"/>
              </a:xfrm>
              <a:prstGeom prst="triangle">
                <a:avLst/>
              </a:prstGeom>
              <a:solidFill>
                <a:schemeClr val="bg1">
                  <a:lumMod val="95000"/>
                </a:schemeClr>
              </a:solidFill>
              <a:ln w="5715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cxnSp>
            <p:nvCxnSpPr>
              <p:cNvPr id="114" name="直接连接符 17"/>
              <p:cNvCxnSpPr/>
              <p:nvPr/>
            </p:nvCxnSpPr>
            <p:spPr>
              <a:xfrm rot="10296580" flipV="1">
                <a:off x="5966459" y="1560948"/>
                <a:ext cx="259082" cy="1756553"/>
              </a:xfrm>
              <a:prstGeom prst="line">
                <a:avLst/>
              </a:prstGeom>
              <a:noFill/>
              <a:ln w="76200" cap="flat" cmpd="sng" algn="ctr">
                <a:solidFill>
                  <a:schemeClr val="accent1"/>
                </a:solidFill>
                <a:prstDash val="solid"/>
                <a:miter lim="800000"/>
              </a:ln>
              <a:effectLst/>
            </p:spPr>
          </p:cxnSp>
          <p:cxnSp>
            <p:nvCxnSpPr>
              <p:cNvPr id="115" name="直接连接符 18"/>
              <p:cNvCxnSpPr/>
              <p:nvPr/>
            </p:nvCxnSpPr>
            <p:spPr>
              <a:xfrm flipV="1">
                <a:off x="4537612" y="3337833"/>
                <a:ext cx="1559695" cy="900491"/>
              </a:xfrm>
              <a:prstGeom prst="line">
                <a:avLst/>
              </a:prstGeom>
              <a:noFill/>
              <a:ln w="76200" cap="flat" cmpd="sng" algn="ctr">
                <a:solidFill>
                  <a:schemeClr val="accent1"/>
                </a:solidFill>
                <a:prstDash val="solid"/>
                <a:miter lim="800000"/>
              </a:ln>
              <a:effectLst/>
            </p:spPr>
          </p:cxnSp>
          <p:cxnSp>
            <p:nvCxnSpPr>
              <p:cNvPr id="116" name="直接连接符 19"/>
              <p:cNvCxnSpPr/>
              <p:nvPr/>
            </p:nvCxnSpPr>
            <p:spPr>
              <a:xfrm flipH="1" flipV="1">
                <a:off x="6090775" y="3335571"/>
                <a:ext cx="1563613" cy="902753"/>
              </a:xfrm>
              <a:prstGeom prst="line">
                <a:avLst/>
              </a:prstGeom>
              <a:noFill/>
              <a:ln w="76200" cap="flat" cmpd="sng" algn="ctr">
                <a:solidFill>
                  <a:schemeClr val="accent1"/>
                </a:solidFill>
                <a:prstDash val="solid"/>
                <a:miter lim="800000"/>
              </a:ln>
              <a:effectLst/>
            </p:spPr>
          </p:cxnSp>
          <p:sp>
            <p:nvSpPr>
              <p:cNvPr id="117" name="等腰三角形 14"/>
              <p:cNvSpPr/>
              <p:nvPr/>
            </p:nvSpPr>
            <p:spPr>
              <a:xfrm flipH="1">
                <a:off x="5690447" y="3453090"/>
                <a:ext cx="811107" cy="246700"/>
              </a:xfrm>
              <a:prstGeom prst="triangle">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18" name="等腰三角形 16"/>
              <p:cNvSpPr/>
              <p:nvPr/>
            </p:nvSpPr>
            <p:spPr>
              <a:xfrm rot="5400000" flipH="1">
                <a:off x="6082478" y="1862385"/>
                <a:ext cx="405554" cy="24670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19" name="等腰三角形 16"/>
              <p:cNvSpPr/>
              <p:nvPr/>
            </p:nvSpPr>
            <p:spPr>
              <a:xfrm rot="10800000" flipH="1">
                <a:off x="4941735" y="2462537"/>
                <a:ext cx="2298080" cy="1981106"/>
              </a:xfrm>
              <a:prstGeom prst="triangle">
                <a:avLst/>
              </a:prstGeom>
              <a:solidFill>
                <a:schemeClr val="bg1">
                  <a:lumMod val="95000"/>
                </a:schemeClr>
              </a:solidFill>
              <a:ln w="1270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grpSp>
        <p:sp>
          <p:nvSpPr>
            <p:cNvPr id="112" name="文本框 111"/>
            <p:cNvSpPr txBox="1"/>
            <p:nvPr/>
          </p:nvSpPr>
          <p:spPr>
            <a:xfrm>
              <a:off x="5719134" y="2629913"/>
              <a:ext cx="753732" cy="1200329"/>
            </a:xfrm>
            <a:prstGeom prst="rect">
              <a:avLst/>
            </a:prstGeom>
            <a:noFill/>
          </p:spPr>
          <p:txBody>
            <a:bodyPr wrap="none" rtlCol="0">
              <a:spAutoFit/>
            </a:bodyPr>
            <a:lstStyle/>
            <a:p>
              <a:pPr algn="ctr"/>
              <a:r>
                <a:rPr lang="en-US" altLang="zh-CN" sz="7200" b="1" dirty="0" smtClean="0">
                  <a:solidFill>
                    <a:srgbClr val="000000">
                      <a:lumMod val="85000"/>
                      <a:lumOff val="15000"/>
                    </a:srgbClr>
                  </a:solidFill>
                  <a:latin typeface="微软雅黑" panose="020B0503020204020204" charset="-122"/>
                  <a:ea typeface="微软雅黑" panose="020B0503020204020204" charset="-122"/>
                </a:rPr>
                <a:t>1</a:t>
              </a:r>
              <a:endParaRPr lang="zh-CN" altLang="en-US" sz="7200" b="1" dirty="0">
                <a:solidFill>
                  <a:srgbClr val="000000">
                    <a:lumMod val="85000"/>
                    <a:lumOff val="15000"/>
                  </a:srgbClr>
                </a:solidFill>
                <a:latin typeface="微软雅黑" panose="020B0503020204020204" charset="-122"/>
                <a:ea typeface="微软雅黑" panose="020B0503020204020204" charset="-122"/>
              </a:endParaRPr>
            </a:p>
          </p:txBody>
        </p:sp>
      </p:grpSp>
      <p:sp>
        <p:nvSpPr>
          <p:cNvPr id="121" name="矩形 120"/>
          <p:cNvSpPr/>
          <p:nvPr/>
        </p:nvSpPr>
        <p:spPr>
          <a:xfrm>
            <a:off x="8385429" y="4604339"/>
            <a:ext cx="2316480" cy="460375"/>
          </a:xfrm>
          <a:prstGeom prst="rect">
            <a:avLst/>
          </a:prstGeom>
        </p:spPr>
        <p:txBody>
          <a:bodyPr wrap="none">
            <a:spAutoFit/>
          </a:bodyPr>
          <a:lstStyle/>
          <a:p>
            <a:pPr algn="ctr"/>
            <a:r>
              <a:rPr lang="zh-CN" altLang="en-US" sz="2400" b="1" dirty="0">
                <a:solidFill>
                  <a:srgbClr val="000000">
                    <a:lumMod val="85000"/>
                    <a:lumOff val="15000"/>
                  </a:srgbClr>
                </a:solidFill>
                <a:latin typeface="微软雅黑" panose="020B0503020204020204" charset="-122"/>
                <a:ea typeface="微软雅黑" panose="020B0503020204020204" charset="-122"/>
              </a:rPr>
              <a:t>人物跟踪准确率</a:t>
            </a:r>
          </a:p>
        </p:txBody>
      </p:sp>
      <p:sp>
        <p:nvSpPr>
          <p:cNvPr id="122" name="矩形 121"/>
          <p:cNvSpPr/>
          <p:nvPr/>
        </p:nvSpPr>
        <p:spPr>
          <a:xfrm>
            <a:off x="8158805" y="5055323"/>
            <a:ext cx="2769729" cy="751205"/>
          </a:xfrm>
          <a:prstGeom prst="rect">
            <a:avLst/>
          </a:prstGeom>
        </p:spPr>
        <p:txBody>
          <a:bodyPr wrap="square">
            <a:spAutoFit/>
          </a:bodyPr>
          <a:lstStyle/>
          <a:p>
            <a:pPr algn="ctr">
              <a:lnSpc>
                <a:spcPct val="130000"/>
              </a:lnSpc>
            </a:pPr>
            <a:r>
              <a:rPr lang="zh-CN" altLang="en-US" sz="1100" dirty="0">
                <a:solidFill>
                  <a:srgbClr val="000000">
                    <a:lumMod val="85000"/>
                    <a:lumOff val="15000"/>
                  </a:srgbClr>
                </a:solidFill>
                <a:latin typeface="微软雅黑" panose="020B0503020204020204" charset="-122"/>
                <a:ea typeface="微软雅黑" panose="020B0503020204020204" charset="-122"/>
              </a:rPr>
              <a:t>一旦出现有人物重叠程度较高的现象，就会出现目标丢失的情况，导致目标</a:t>
            </a:r>
            <a:r>
              <a:rPr lang="en-US" altLang="zh-CN" sz="1100" dirty="0">
                <a:solidFill>
                  <a:srgbClr val="000000">
                    <a:lumMod val="85000"/>
                    <a:lumOff val="15000"/>
                  </a:srgbClr>
                </a:solidFill>
                <a:latin typeface="微软雅黑" panose="020B0503020204020204" charset="-122"/>
                <a:ea typeface="微软雅黑" panose="020B0503020204020204" charset="-122"/>
              </a:rPr>
              <a:t>ID</a:t>
            </a:r>
            <a:r>
              <a:rPr lang="zh-CN" altLang="en-US" sz="1100" dirty="0">
                <a:solidFill>
                  <a:srgbClr val="000000">
                    <a:lumMod val="85000"/>
                    <a:lumOff val="15000"/>
                  </a:srgbClr>
                </a:solidFill>
                <a:latin typeface="微软雅黑" panose="020B0503020204020204" charset="-122"/>
                <a:ea typeface="微软雅黑" panose="020B0503020204020204" charset="-122"/>
              </a:rPr>
              <a:t>改变</a:t>
            </a:r>
          </a:p>
          <a:p>
            <a:pPr algn="ctr">
              <a:lnSpc>
                <a:spcPct val="130000"/>
              </a:lnSpc>
            </a:pPr>
            <a:r>
              <a:rPr lang="zh-CN" altLang="en-US" sz="1100" dirty="0">
                <a:solidFill>
                  <a:srgbClr val="000000">
                    <a:lumMod val="85000"/>
                    <a:lumOff val="15000"/>
                  </a:srgbClr>
                </a:solidFill>
                <a:latin typeface="微软雅黑" panose="020B0503020204020204" charset="-122"/>
                <a:ea typeface="微软雅黑" panose="020B0503020204020204" charset="-122"/>
              </a:rPr>
              <a:t>准确率：</a:t>
            </a:r>
            <a:r>
              <a:rPr lang="en-US" altLang="zh-CN" sz="1100" dirty="0" smtClean="0">
                <a:solidFill>
                  <a:srgbClr val="000000">
                    <a:lumMod val="85000"/>
                    <a:lumOff val="15000"/>
                  </a:srgbClr>
                </a:solidFill>
                <a:latin typeface="微软雅黑" panose="020B0503020204020204" charset="-122"/>
                <a:ea typeface="微软雅黑" panose="020B0503020204020204" charset="-122"/>
              </a:rPr>
              <a:t>40%</a:t>
            </a:r>
            <a:endParaRPr lang="en-US" altLang="zh-CN" sz="1100" dirty="0">
              <a:solidFill>
                <a:srgbClr val="000000">
                  <a:lumMod val="85000"/>
                  <a:lumOff val="15000"/>
                </a:srgbClr>
              </a:solidFill>
              <a:latin typeface="微软雅黑" panose="020B0503020204020204" charset="-122"/>
              <a:ea typeface="微软雅黑" panose="020B0503020204020204" charset="-122"/>
            </a:endParaRPr>
          </a:p>
        </p:txBody>
      </p:sp>
      <p:grpSp>
        <p:nvGrpSpPr>
          <p:cNvPr id="123" name="组 122"/>
          <p:cNvGrpSpPr/>
          <p:nvPr/>
        </p:nvGrpSpPr>
        <p:grpSpPr>
          <a:xfrm>
            <a:off x="7985281" y="1551446"/>
            <a:ext cx="3116776" cy="2892197"/>
            <a:chOff x="4537612" y="1551446"/>
            <a:chExt cx="3116776" cy="2892197"/>
          </a:xfrm>
        </p:grpSpPr>
        <p:grpSp>
          <p:nvGrpSpPr>
            <p:cNvPr id="124" name="组 123"/>
            <p:cNvGrpSpPr/>
            <p:nvPr/>
          </p:nvGrpSpPr>
          <p:grpSpPr>
            <a:xfrm>
              <a:off x="4537612" y="1551446"/>
              <a:ext cx="3116776" cy="2892197"/>
              <a:chOff x="4537612" y="1551446"/>
              <a:chExt cx="3116776" cy="2892197"/>
            </a:xfrm>
          </p:grpSpPr>
          <p:sp>
            <p:nvSpPr>
              <p:cNvPr id="126" name="等腰三角形 16"/>
              <p:cNvSpPr/>
              <p:nvPr/>
            </p:nvSpPr>
            <p:spPr>
              <a:xfrm flipH="1">
                <a:off x="4537613" y="1551446"/>
                <a:ext cx="3116775" cy="2686876"/>
              </a:xfrm>
              <a:prstGeom prst="triangle">
                <a:avLst/>
              </a:prstGeom>
              <a:solidFill>
                <a:schemeClr val="bg1">
                  <a:lumMod val="95000"/>
                </a:schemeClr>
              </a:solidFill>
              <a:ln w="5715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cxnSp>
            <p:nvCxnSpPr>
              <p:cNvPr id="127" name="直接连接符 17"/>
              <p:cNvCxnSpPr/>
              <p:nvPr/>
            </p:nvCxnSpPr>
            <p:spPr>
              <a:xfrm rot="10296580" flipV="1">
                <a:off x="5966459" y="1560948"/>
                <a:ext cx="259082" cy="1756553"/>
              </a:xfrm>
              <a:prstGeom prst="line">
                <a:avLst/>
              </a:prstGeom>
              <a:noFill/>
              <a:ln w="76200" cap="flat" cmpd="sng" algn="ctr">
                <a:solidFill>
                  <a:schemeClr val="accent1"/>
                </a:solidFill>
                <a:prstDash val="solid"/>
                <a:miter lim="800000"/>
              </a:ln>
              <a:effectLst/>
            </p:spPr>
          </p:cxnSp>
          <p:cxnSp>
            <p:nvCxnSpPr>
              <p:cNvPr id="128" name="直接连接符 18"/>
              <p:cNvCxnSpPr/>
              <p:nvPr/>
            </p:nvCxnSpPr>
            <p:spPr>
              <a:xfrm flipV="1">
                <a:off x="4537612" y="3337833"/>
                <a:ext cx="1559695" cy="900491"/>
              </a:xfrm>
              <a:prstGeom prst="line">
                <a:avLst/>
              </a:prstGeom>
              <a:noFill/>
              <a:ln w="76200" cap="flat" cmpd="sng" algn="ctr">
                <a:solidFill>
                  <a:schemeClr val="accent1"/>
                </a:solidFill>
                <a:prstDash val="solid"/>
                <a:miter lim="800000"/>
              </a:ln>
              <a:effectLst/>
            </p:spPr>
          </p:cxnSp>
          <p:cxnSp>
            <p:nvCxnSpPr>
              <p:cNvPr id="129" name="直接连接符 19"/>
              <p:cNvCxnSpPr/>
              <p:nvPr/>
            </p:nvCxnSpPr>
            <p:spPr>
              <a:xfrm flipH="1" flipV="1">
                <a:off x="6090775" y="3335571"/>
                <a:ext cx="1563613" cy="902753"/>
              </a:xfrm>
              <a:prstGeom prst="line">
                <a:avLst/>
              </a:prstGeom>
              <a:noFill/>
              <a:ln w="76200" cap="flat" cmpd="sng" algn="ctr">
                <a:solidFill>
                  <a:schemeClr val="accent1"/>
                </a:solidFill>
                <a:prstDash val="solid"/>
                <a:miter lim="800000"/>
              </a:ln>
              <a:effectLst/>
            </p:spPr>
          </p:cxnSp>
          <p:sp>
            <p:nvSpPr>
              <p:cNvPr id="130" name="等腰三角形 14"/>
              <p:cNvSpPr/>
              <p:nvPr/>
            </p:nvSpPr>
            <p:spPr>
              <a:xfrm flipH="1">
                <a:off x="5690447" y="3453090"/>
                <a:ext cx="811107" cy="246700"/>
              </a:xfrm>
              <a:prstGeom prst="triangle">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31" name="等腰三角形 16"/>
              <p:cNvSpPr/>
              <p:nvPr/>
            </p:nvSpPr>
            <p:spPr>
              <a:xfrm rot="5400000" flipH="1">
                <a:off x="6082478" y="1862385"/>
                <a:ext cx="405554" cy="24670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32" name="等腰三角形 16"/>
              <p:cNvSpPr/>
              <p:nvPr/>
            </p:nvSpPr>
            <p:spPr>
              <a:xfrm rot="10800000" flipH="1">
                <a:off x="4941735" y="2462537"/>
                <a:ext cx="2298080" cy="1981106"/>
              </a:xfrm>
              <a:prstGeom prst="triangle">
                <a:avLst/>
              </a:prstGeom>
              <a:solidFill>
                <a:schemeClr val="bg1">
                  <a:lumMod val="95000"/>
                </a:schemeClr>
              </a:solidFill>
              <a:ln w="1270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grpSp>
        <p:sp>
          <p:nvSpPr>
            <p:cNvPr id="125" name="文本框 124"/>
            <p:cNvSpPr txBox="1"/>
            <p:nvPr/>
          </p:nvSpPr>
          <p:spPr>
            <a:xfrm>
              <a:off x="5719134" y="2629913"/>
              <a:ext cx="753732" cy="1200329"/>
            </a:xfrm>
            <a:prstGeom prst="rect">
              <a:avLst/>
            </a:prstGeom>
            <a:noFill/>
          </p:spPr>
          <p:txBody>
            <a:bodyPr wrap="none" rtlCol="0">
              <a:spAutoFit/>
            </a:bodyPr>
            <a:lstStyle/>
            <a:p>
              <a:pPr algn="ctr"/>
              <a:r>
                <a:rPr lang="en-US" altLang="zh-CN" sz="7200" b="1" dirty="0" smtClean="0">
                  <a:solidFill>
                    <a:srgbClr val="000000">
                      <a:lumMod val="85000"/>
                      <a:lumOff val="15000"/>
                    </a:srgbClr>
                  </a:solidFill>
                  <a:latin typeface="微软雅黑" panose="020B0503020204020204" charset="-122"/>
                  <a:ea typeface="微软雅黑" panose="020B0503020204020204" charset="-122"/>
                </a:rPr>
                <a:t>3</a:t>
              </a:r>
              <a:endParaRPr lang="zh-CN" altLang="en-US" sz="7200" b="1" dirty="0">
                <a:solidFill>
                  <a:srgbClr val="000000">
                    <a:lumMod val="85000"/>
                    <a:lumOff val="15000"/>
                  </a:srgbClr>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05</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THREE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smtClean="0"/>
              <a:t>人员分工</a:t>
            </a:r>
            <a:endParaRPr kumimoji="1" lang="zh-CN" altLang="en-US" dirty="0"/>
          </a:p>
        </p:txBody>
      </p:sp>
      <p:sp>
        <p:nvSpPr>
          <p:cNvPr id="78" name="矩形 77"/>
          <p:cNvSpPr/>
          <p:nvPr/>
        </p:nvSpPr>
        <p:spPr>
          <a:xfrm>
            <a:off x="5542001" y="4604339"/>
            <a:ext cx="1107997" cy="461665"/>
          </a:xfrm>
          <a:prstGeom prst="rect">
            <a:avLst/>
          </a:prstGeom>
        </p:spPr>
        <p:txBody>
          <a:bodyPr wrap="none">
            <a:spAutoFit/>
          </a:bodyPr>
          <a:lstStyle/>
          <a:p>
            <a:pPr algn="ctr"/>
            <a:r>
              <a:rPr lang="zh-CN" altLang="en-US" sz="2400" b="1" dirty="0" smtClean="0">
                <a:solidFill>
                  <a:srgbClr val="000000">
                    <a:lumMod val="85000"/>
                    <a:lumOff val="15000"/>
                  </a:srgbClr>
                </a:solidFill>
                <a:latin typeface="微软雅黑" panose="020B0503020204020204" charset="-122"/>
                <a:ea typeface="微软雅黑" panose="020B0503020204020204" charset="-122"/>
              </a:rPr>
              <a:t>黄淑茵</a:t>
            </a:r>
            <a:endParaRPr lang="zh-CN" altLang="en-US" sz="2400" b="1" dirty="0">
              <a:solidFill>
                <a:srgbClr val="000000">
                  <a:lumMod val="85000"/>
                  <a:lumOff val="15000"/>
                </a:srgbClr>
              </a:solidFill>
              <a:latin typeface="微软雅黑" panose="020B0503020204020204" charset="-122"/>
              <a:ea typeface="微软雅黑" panose="020B0503020204020204" charset="-122"/>
            </a:endParaRPr>
          </a:p>
        </p:txBody>
      </p:sp>
      <p:sp>
        <p:nvSpPr>
          <p:cNvPr id="79" name="矩形 78"/>
          <p:cNvSpPr/>
          <p:nvPr/>
        </p:nvSpPr>
        <p:spPr>
          <a:xfrm>
            <a:off x="4711136" y="5055323"/>
            <a:ext cx="2769729" cy="812530"/>
          </a:xfrm>
          <a:prstGeom prst="rect">
            <a:avLst/>
          </a:prstGeom>
        </p:spPr>
        <p:txBody>
          <a:bodyPr wrap="square">
            <a:spAutoFit/>
          </a:bodyPr>
          <a:lstStyle/>
          <a:p>
            <a:pPr algn="ctr">
              <a:lnSpc>
                <a:spcPct val="130000"/>
              </a:lnSpc>
            </a:pPr>
            <a:r>
              <a:rPr lang="zh-CN" altLang="en-US" dirty="0" smtClean="0">
                <a:solidFill>
                  <a:srgbClr val="000000">
                    <a:lumMod val="85000"/>
                    <a:lumOff val="15000"/>
                  </a:srgbClr>
                </a:solidFill>
                <a:latin typeface="微软雅黑" panose="020B0503020204020204" charset="-122"/>
                <a:ea typeface="微软雅黑" panose="020B0503020204020204" charset="-122"/>
              </a:rPr>
              <a:t>主要负责撰写文档和组织策划</a:t>
            </a:r>
            <a:endParaRPr lang="zh-CN" altLang="en-US" dirty="0">
              <a:solidFill>
                <a:srgbClr val="000000">
                  <a:lumMod val="85000"/>
                  <a:lumOff val="15000"/>
                </a:srgbClr>
              </a:solidFill>
              <a:latin typeface="微软雅黑" panose="020B0503020204020204" charset="-122"/>
              <a:ea typeface="微软雅黑" panose="020B0503020204020204" charset="-122"/>
            </a:endParaRPr>
          </a:p>
        </p:txBody>
      </p:sp>
      <p:grpSp>
        <p:nvGrpSpPr>
          <p:cNvPr id="9" name="组 8"/>
          <p:cNvGrpSpPr/>
          <p:nvPr/>
        </p:nvGrpSpPr>
        <p:grpSpPr>
          <a:xfrm>
            <a:off x="4537612" y="1551446"/>
            <a:ext cx="3116776" cy="2892197"/>
            <a:chOff x="4537612" y="1551446"/>
            <a:chExt cx="3116776" cy="2892197"/>
          </a:xfrm>
        </p:grpSpPr>
        <p:grpSp>
          <p:nvGrpSpPr>
            <p:cNvPr id="8" name="组 7"/>
            <p:cNvGrpSpPr/>
            <p:nvPr/>
          </p:nvGrpSpPr>
          <p:grpSpPr>
            <a:xfrm>
              <a:off x="4537612" y="1551446"/>
              <a:ext cx="3116776" cy="2892197"/>
              <a:chOff x="4537612" y="1551446"/>
              <a:chExt cx="3116776" cy="2892197"/>
            </a:xfrm>
          </p:grpSpPr>
          <p:sp>
            <p:nvSpPr>
              <p:cNvPr id="61" name="等腰三角形 16"/>
              <p:cNvSpPr/>
              <p:nvPr/>
            </p:nvSpPr>
            <p:spPr>
              <a:xfrm flipH="1">
                <a:off x="4537613" y="1551446"/>
                <a:ext cx="3116775" cy="2686876"/>
              </a:xfrm>
              <a:prstGeom prst="triangle">
                <a:avLst/>
              </a:prstGeom>
              <a:solidFill>
                <a:schemeClr val="bg1">
                  <a:lumMod val="95000"/>
                </a:schemeClr>
              </a:solidFill>
              <a:ln w="5715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cxnSp>
            <p:nvCxnSpPr>
              <p:cNvPr id="62" name="直接连接符 17"/>
              <p:cNvCxnSpPr>
                <a:stCxn id="64" idx="0"/>
              </p:cNvCxnSpPr>
              <p:nvPr/>
            </p:nvCxnSpPr>
            <p:spPr>
              <a:xfrm rot="10296580" flipV="1">
                <a:off x="5966459" y="1560948"/>
                <a:ext cx="259082" cy="1756553"/>
              </a:xfrm>
              <a:prstGeom prst="line">
                <a:avLst/>
              </a:prstGeom>
              <a:noFill/>
              <a:ln w="76200" cap="flat" cmpd="sng" algn="ctr">
                <a:solidFill>
                  <a:schemeClr val="accent1"/>
                </a:solidFill>
                <a:prstDash val="solid"/>
                <a:miter lim="800000"/>
              </a:ln>
              <a:effectLst/>
            </p:spPr>
          </p:cxnSp>
          <p:cxnSp>
            <p:nvCxnSpPr>
              <p:cNvPr id="63" name="直接连接符 18"/>
              <p:cNvCxnSpPr/>
              <p:nvPr/>
            </p:nvCxnSpPr>
            <p:spPr>
              <a:xfrm flipV="1">
                <a:off x="4537612" y="3337833"/>
                <a:ext cx="1559695" cy="900491"/>
              </a:xfrm>
              <a:prstGeom prst="line">
                <a:avLst/>
              </a:prstGeom>
              <a:noFill/>
              <a:ln w="76200" cap="flat" cmpd="sng" algn="ctr">
                <a:solidFill>
                  <a:schemeClr val="accent1"/>
                </a:solidFill>
                <a:prstDash val="solid"/>
                <a:miter lim="800000"/>
              </a:ln>
              <a:effectLst/>
            </p:spPr>
          </p:cxnSp>
          <p:cxnSp>
            <p:nvCxnSpPr>
              <p:cNvPr id="64" name="直接连接符 19"/>
              <p:cNvCxnSpPr/>
              <p:nvPr/>
            </p:nvCxnSpPr>
            <p:spPr>
              <a:xfrm flipH="1" flipV="1">
                <a:off x="6090775" y="3335571"/>
                <a:ext cx="1563613" cy="902753"/>
              </a:xfrm>
              <a:prstGeom prst="line">
                <a:avLst/>
              </a:prstGeom>
              <a:noFill/>
              <a:ln w="76200" cap="flat" cmpd="sng" algn="ctr">
                <a:solidFill>
                  <a:schemeClr val="accent1"/>
                </a:solidFill>
                <a:prstDash val="solid"/>
                <a:miter lim="800000"/>
              </a:ln>
              <a:effectLst/>
            </p:spPr>
          </p:cxnSp>
          <p:sp>
            <p:nvSpPr>
              <p:cNvPr id="59" name="等腰三角形 14"/>
              <p:cNvSpPr/>
              <p:nvPr/>
            </p:nvSpPr>
            <p:spPr>
              <a:xfrm flipH="1">
                <a:off x="5690447" y="3453090"/>
                <a:ext cx="811107" cy="246700"/>
              </a:xfrm>
              <a:prstGeom prst="triangle">
                <a:avLst/>
              </a:pr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60" name="等腰三角形 16"/>
              <p:cNvSpPr/>
              <p:nvPr/>
            </p:nvSpPr>
            <p:spPr>
              <a:xfrm rot="5400000" flipH="1">
                <a:off x="6082478" y="1862385"/>
                <a:ext cx="405554" cy="24670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accent1"/>
              </a:solidFill>
              <a:ln w="12700" cap="flat" cmpd="sng" algn="ctr">
                <a:no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sp>
            <p:nvSpPr>
              <p:cNvPr id="106" name="等腰三角形 16"/>
              <p:cNvSpPr/>
              <p:nvPr/>
            </p:nvSpPr>
            <p:spPr>
              <a:xfrm rot="10800000" flipH="1">
                <a:off x="4941735" y="2462537"/>
                <a:ext cx="2298080" cy="1981106"/>
              </a:xfrm>
              <a:prstGeom prst="triangle">
                <a:avLst/>
              </a:prstGeom>
              <a:solidFill>
                <a:schemeClr val="bg1">
                  <a:lumMod val="95000"/>
                </a:schemeClr>
              </a:solidFill>
              <a:ln w="12700" cap="flat" cmpd="sng" algn="ctr">
                <a:solidFill>
                  <a:schemeClr val="accent1"/>
                </a:solidFill>
                <a:prstDash val="solid"/>
                <a:miter lim="800000"/>
              </a:ln>
              <a:effectLst/>
            </p:spPr>
            <p:txBody>
              <a:bodyPr rtlCol="0" anchor="ctr"/>
              <a:lstStyle/>
              <a:p>
                <a:pPr algn="ctr" defTabSz="914400">
                  <a:defRPr/>
                </a:pPr>
                <a:endParaRPr lang="zh-CN" altLang="en-US" kern="0" dirty="0" smtClean="0">
                  <a:solidFill>
                    <a:srgbClr val="000000">
                      <a:lumMod val="85000"/>
                      <a:lumOff val="15000"/>
                    </a:srgbClr>
                  </a:solidFill>
                  <a:latin typeface="微软雅黑" panose="020B0503020204020204" charset="-122"/>
                  <a:ea typeface="微软雅黑" panose="020B0503020204020204" charset="-122"/>
                </a:endParaRPr>
              </a:p>
            </p:txBody>
          </p:sp>
        </p:grpSp>
        <p:sp>
          <p:nvSpPr>
            <p:cNvPr id="74" name="文本框 73"/>
            <p:cNvSpPr txBox="1"/>
            <p:nvPr/>
          </p:nvSpPr>
          <p:spPr>
            <a:xfrm>
              <a:off x="6003634" y="2629913"/>
              <a:ext cx="184731" cy="1200329"/>
            </a:xfrm>
            <a:prstGeom prst="rect">
              <a:avLst/>
            </a:prstGeom>
            <a:noFill/>
          </p:spPr>
          <p:txBody>
            <a:bodyPr wrap="none" rtlCol="0">
              <a:spAutoFit/>
            </a:bodyPr>
            <a:lstStyle/>
            <a:p>
              <a:pPr algn="ctr"/>
              <a:endParaRPr lang="zh-CN" altLang="en-US" sz="7200" b="1" dirty="0">
                <a:solidFill>
                  <a:srgbClr val="000000">
                    <a:lumMod val="85000"/>
                    <a:lumOff val="15000"/>
                  </a:srgbClr>
                </a:solidFill>
                <a:latin typeface="微软雅黑" panose="020B0503020204020204" charset="-122"/>
                <a:ea typeface="微软雅黑" panose="020B0503020204020204" charset="-122"/>
              </a:endParaRPr>
            </a:p>
          </p:txBody>
        </p:sp>
      </p:grpSp>
      <p:sp>
        <p:nvSpPr>
          <p:cNvPr id="108" name="矩形 107"/>
          <p:cNvSpPr/>
          <p:nvPr/>
        </p:nvSpPr>
        <p:spPr>
          <a:xfrm>
            <a:off x="4033196" y="2142530"/>
            <a:ext cx="800220" cy="461665"/>
          </a:xfrm>
          <a:prstGeom prst="rect">
            <a:avLst/>
          </a:prstGeom>
        </p:spPr>
        <p:txBody>
          <a:bodyPr wrap="none">
            <a:spAutoFit/>
          </a:bodyPr>
          <a:lstStyle/>
          <a:p>
            <a:pPr algn="ctr"/>
            <a:r>
              <a:rPr lang="zh-CN" altLang="en-US" sz="2400" b="1" dirty="0">
                <a:solidFill>
                  <a:srgbClr val="000000">
                    <a:lumMod val="85000"/>
                    <a:lumOff val="15000"/>
                  </a:srgbClr>
                </a:solidFill>
                <a:latin typeface="微软雅黑" panose="020B0503020204020204" charset="-122"/>
                <a:ea typeface="微软雅黑" panose="020B0503020204020204" charset="-122"/>
              </a:rPr>
              <a:t>黄健</a:t>
            </a:r>
            <a:endParaRPr lang="zh-CN" altLang="en-US" sz="2400" b="1" dirty="0">
              <a:solidFill>
                <a:srgbClr val="000000">
                  <a:lumMod val="85000"/>
                  <a:lumOff val="15000"/>
                </a:srgbClr>
              </a:solidFill>
              <a:latin typeface="微软雅黑" panose="020B0503020204020204" charset="-122"/>
              <a:ea typeface="微软雅黑" panose="020B0503020204020204" charset="-122"/>
            </a:endParaRPr>
          </a:p>
        </p:txBody>
      </p:sp>
      <p:sp>
        <p:nvSpPr>
          <p:cNvPr id="109" name="矩形 108"/>
          <p:cNvSpPr/>
          <p:nvPr/>
        </p:nvSpPr>
        <p:spPr>
          <a:xfrm>
            <a:off x="2119774" y="2854474"/>
            <a:ext cx="3570673" cy="452432"/>
          </a:xfrm>
          <a:prstGeom prst="rect">
            <a:avLst/>
          </a:prstGeom>
        </p:spPr>
        <p:txBody>
          <a:bodyPr wrap="square">
            <a:spAutoFit/>
          </a:bodyPr>
          <a:lstStyle/>
          <a:p>
            <a:pPr algn="ctr">
              <a:lnSpc>
                <a:spcPct val="130000"/>
              </a:lnSpc>
            </a:pPr>
            <a:r>
              <a:rPr lang="zh-CN" altLang="en-US" dirty="0" smtClean="0">
                <a:solidFill>
                  <a:srgbClr val="000000">
                    <a:lumMod val="85000"/>
                    <a:lumOff val="15000"/>
                  </a:srgbClr>
                </a:solidFill>
                <a:latin typeface="微软雅黑" panose="020B0503020204020204" charset="-122"/>
                <a:ea typeface="微软雅黑" panose="020B0503020204020204" charset="-122"/>
              </a:rPr>
              <a:t>主要负责代码编写和调试</a:t>
            </a:r>
            <a:endParaRPr lang="zh-CN" altLang="en-US" dirty="0">
              <a:solidFill>
                <a:srgbClr val="000000">
                  <a:lumMod val="85000"/>
                  <a:lumOff val="15000"/>
                </a:srgbClr>
              </a:solidFill>
              <a:latin typeface="微软雅黑" panose="020B0503020204020204" charset="-122"/>
              <a:ea typeface="微软雅黑" panose="020B0503020204020204" charset="-122"/>
            </a:endParaRPr>
          </a:p>
        </p:txBody>
      </p:sp>
      <p:sp>
        <p:nvSpPr>
          <p:cNvPr id="121" name="矩形 120"/>
          <p:cNvSpPr/>
          <p:nvPr/>
        </p:nvSpPr>
        <p:spPr>
          <a:xfrm>
            <a:off x="7924359" y="2142529"/>
            <a:ext cx="800220" cy="461665"/>
          </a:xfrm>
          <a:prstGeom prst="rect">
            <a:avLst/>
          </a:prstGeom>
        </p:spPr>
        <p:txBody>
          <a:bodyPr wrap="none">
            <a:spAutoFit/>
          </a:bodyPr>
          <a:lstStyle/>
          <a:p>
            <a:pPr algn="ctr"/>
            <a:r>
              <a:rPr lang="zh-CN" altLang="en-US" sz="2400" b="1" dirty="0" smtClean="0">
                <a:solidFill>
                  <a:srgbClr val="000000">
                    <a:lumMod val="85000"/>
                    <a:lumOff val="15000"/>
                  </a:srgbClr>
                </a:solidFill>
                <a:latin typeface="微软雅黑" panose="020B0503020204020204" charset="-122"/>
                <a:ea typeface="微软雅黑" panose="020B0503020204020204" charset="-122"/>
              </a:rPr>
              <a:t>雪雯</a:t>
            </a:r>
            <a:endParaRPr lang="zh-CN" altLang="en-US" sz="2400" b="1" dirty="0">
              <a:solidFill>
                <a:srgbClr val="000000">
                  <a:lumMod val="85000"/>
                  <a:lumOff val="15000"/>
                </a:srgbClr>
              </a:solidFill>
              <a:latin typeface="微软雅黑" panose="020B0503020204020204" charset="-122"/>
              <a:ea typeface="微软雅黑" panose="020B0503020204020204" charset="-122"/>
            </a:endParaRPr>
          </a:p>
        </p:txBody>
      </p:sp>
      <p:sp>
        <p:nvSpPr>
          <p:cNvPr id="122" name="矩形 121"/>
          <p:cNvSpPr/>
          <p:nvPr/>
        </p:nvSpPr>
        <p:spPr>
          <a:xfrm>
            <a:off x="7339714" y="2759070"/>
            <a:ext cx="2769729" cy="812530"/>
          </a:xfrm>
          <a:prstGeom prst="rect">
            <a:avLst/>
          </a:prstGeom>
        </p:spPr>
        <p:txBody>
          <a:bodyPr wrap="square">
            <a:spAutoFit/>
          </a:bodyPr>
          <a:lstStyle/>
          <a:p>
            <a:pPr algn="ctr">
              <a:lnSpc>
                <a:spcPct val="130000"/>
              </a:lnSpc>
            </a:pPr>
            <a:r>
              <a:rPr lang="zh-CN" altLang="en-US" dirty="0" smtClean="0">
                <a:solidFill>
                  <a:srgbClr val="000000">
                    <a:lumMod val="85000"/>
                    <a:lumOff val="15000"/>
                  </a:srgbClr>
                </a:solidFill>
                <a:latin typeface="微软雅黑" panose="020B0503020204020204" charset="-122"/>
                <a:ea typeface="微软雅黑" panose="020B0503020204020204" charset="-122"/>
              </a:rPr>
              <a:t>主要负责后期视频处理以及撰写文档</a:t>
            </a:r>
            <a:endParaRPr lang="en-US" altLang="zh-CN" dirty="0">
              <a:solidFill>
                <a:srgbClr val="000000">
                  <a:lumMod val="85000"/>
                  <a:lumOff val="15000"/>
                </a:srgbClr>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42076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prstClr val="white"/>
                </a:solidFill>
              </a:rPr>
              <a:t>Part One</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smtClean="0"/>
              <a:t>题目概述</a:t>
            </a:r>
            <a:endParaRPr kumimoji="1" lang="zh-CN" altLang="en-US" dirty="0"/>
          </a:p>
        </p:txBody>
      </p:sp>
      <p:cxnSp>
        <p:nvCxnSpPr>
          <p:cNvPr id="4" name="直接连接符 3"/>
          <p:cNvCxnSpPr/>
          <p:nvPr/>
        </p:nvCxnSpPr>
        <p:spPr>
          <a:xfrm>
            <a:off x="854293" y="3189169"/>
            <a:ext cx="0" cy="1494421"/>
          </a:xfrm>
          <a:prstGeom prst="line">
            <a:avLst/>
          </a:prstGeom>
          <a:noFill/>
          <a:ln w="76200" cap="flat" cmpd="sng" algn="ctr">
            <a:solidFill>
              <a:sysClr val="window" lastClr="FFFFFF"/>
            </a:solidFill>
            <a:prstDash val="solid"/>
            <a:miter lim="800000"/>
          </a:ln>
          <a:effectLst/>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lumMod val="85000"/>
                    <a:lumOff val="15000"/>
                  </a:srgbClr>
                </a:solidFill>
              </a:rPr>
              <a:t>THANK YOU </a:t>
            </a:r>
          </a:p>
          <a:p>
            <a:r>
              <a:rPr lang="en-US" altLang="zh-CN" dirty="0">
                <a:solidFill>
                  <a:srgbClr val="000000">
                    <a:lumMod val="85000"/>
                    <a:lumOff val="15000"/>
                  </a:srgbClr>
                </a:solidFill>
              </a:rPr>
              <a:t>FOR </a:t>
            </a:r>
            <a:r>
              <a:rPr lang="en-US" altLang="zh-CN" dirty="0" smtClean="0">
                <a:solidFill>
                  <a:srgbClr val="000000">
                    <a:lumMod val="85000"/>
                    <a:lumOff val="15000"/>
                  </a:srgbClr>
                </a:solidFill>
              </a:rPr>
              <a:t>WATCHING</a:t>
            </a:r>
            <a:endParaRPr lang="en-US" altLang="zh-CN" dirty="0">
              <a:solidFill>
                <a:srgbClr val="000000">
                  <a:lumMod val="85000"/>
                  <a:lumOff val="15000"/>
                </a:srgbClr>
              </a:solidFill>
            </a:endParaRPr>
          </a:p>
        </p:txBody>
      </p:sp>
      <p:sp>
        <p:nvSpPr>
          <p:cNvPr id="3" name="文本占位符 2"/>
          <p:cNvSpPr>
            <a:spLocks noGrp="1"/>
          </p:cNvSpPr>
          <p:nvPr>
            <p:ph type="body" sz="quarter" idx="11"/>
          </p:nvPr>
        </p:nvSpPr>
        <p:spPr/>
        <p:txBody>
          <a:bodyPr/>
          <a:lstStyle/>
          <a:p>
            <a:endParaRPr kumimoji="1" lang="zh-CN" altLang="en-US" dirty="0"/>
          </a:p>
        </p:txBody>
      </p:sp>
      <p:cxnSp>
        <p:nvCxnSpPr>
          <p:cNvPr id="4" name="直接连接符 5"/>
          <p:cNvCxnSpPr/>
          <p:nvPr/>
        </p:nvCxnSpPr>
        <p:spPr>
          <a:xfrm>
            <a:off x="3852333" y="3915828"/>
            <a:ext cx="4626052" cy="0"/>
          </a:xfrm>
          <a:prstGeom prst="line">
            <a:avLst/>
          </a:prstGeom>
          <a:noFill/>
          <a:ln w="6350" cap="flat" cmpd="sng" algn="ctr">
            <a:solidFill>
              <a:schemeClr val="accent1"/>
            </a:solidFill>
            <a:prstDash val="solid"/>
            <a:miter lim="800000"/>
          </a:ln>
          <a:effectLst/>
        </p:spPr>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ONE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smtClean="0"/>
              <a:t>题目概述</a:t>
            </a:r>
            <a:endParaRPr kumimoji="1" lang="zh-CN" altLang="en-US" dirty="0"/>
          </a:p>
        </p:txBody>
      </p:sp>
      <p:grpSp>
        <p:nvGrpSpPr>
          <p:cNvPr id="361" name="组合 4"/>
          <p:cNvGrpSpPr/>
          <p:nvPr/>
        </p:nvGrpSpPr>
        <p:grpSpPr>
          <a:xfrm>
            <a:off x="4114954" y="1660221"/>
            <a:ext cx="200891" cy="599943"/>
            <a:chOff x="2008778" y="2574004"/>
            <a:chExt cx="380273" cy="1135650"/>
          </a:xfrm>
          <a:solidFill>
            <a:schemeClr val="bg1">
              <a:lumMod val="85000"/>
            </a:schemeClr>
          </a:solidFill>
        </p:grpSpPr>
        <p:sp>
          <p:nvSpPr>
            <p:cNvPr id="362" name="圆角矩形 36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363" name="Group 61"/>
            <p:cNvGrpSpPr/>
            <p:nvPr/>
          </p:nvGrpSpPr>
          <p:grpSpPr>
            <a:xfrm>
              <a:off x="2025107" y="2574004"/>
              <a:ext cx="347391" cy="392181"/>
              <a:chOff x="1368786" y="1195986"/>
              <a:chExt cx="1009650" cy="1139826"/>
            </a:xfrm>
            <a:grpFill/>
          </p:grpSpPr>
          <p:sp>
            <p:nvSpPr>
              <p:cNvPr id="36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6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7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364" name="圆角矩形 36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65" name="圆角矩形 36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66" name="圆角矩形 36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67" name="圆角矩形 36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371" name="组合 14"/>
          <p:cNvGrpSpPr/>
          <p:nvPr/>
        </p:nvGrpSpPr>
        <p:grpSpPr>
          <a:xfrm>
            <a:off x="2431110" y="2043422"/>
            <a:ext cx="269553" cy="804996"/>
            <a:chOff x="2008778" y="2574004"/>
            <a:chExt cx="380273" cy="1135650"/>
          </a:xfrm>
          <a:solidFill>
            <a:schemeClr val="bg1">
              <a:lumMod val="85000"/>
            </a:schemeClr>
          </a:solidFill>
        </p:grpSpPr>
        <p:sp>
          <p:nvSpPr>
            <p:cNvPr id="372" name="圆角矩形 37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373" name="Group 61"/>
            <p:cNvGrpSpPr/>
            <p:nvPr/>
          </p:nvGrpSpPr>
          <p:grpSpPr>
            <a:xfrm>
              <a:off x="2025107" y="2574004"/>
              <a:ext cx="347391" cy="392181"/>
              <a:chOff x="1368786" y="1195986"/>
              <a:chExt cx="1009650" cy="1139826"/>
            </a:xfrm>
            <a:grpFill/>
          </p:grpSpPr>
          <p:sp>
            <p:nvSpPr>
              <p:cNvPr id="37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7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8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374" name="圆角矩形 37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75" name="圆角矩形 37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76" name="圆角矩形 37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77" name="圆角矩形 37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381" name="组合 24"/>
          <p:cNvGrpSpPr/>
          <p:nvPr/>
        </p:nvGrpSpPr>
        <p:grpSpPr>
          <a:xfrm>
            <a:off x="4442502" y="2073438"/>
            <a:ext cx="226369" cy="676029"/>
            <a:chOff x="2008778" y="2574004"/>
            <a:chExt cx="380273" cy="1135650"/>
          </a:xfrm>
          <a:solidFill>
            <a:schemeClr val="bg1">
              <a:lumMod val="85000"/>
            </a:schemeClr>
          </a:solidFill>
        </p:grpSpPr>
        <p:sp>
          <p:nvSpPr>
            <p:cNvPr id="382" name="圆角矩形 38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383" name="Group 61"/>
            <p:cNvGrpSpPr/>
            <p:nvPr/>
          </p:nvGrpSpPr>
          <p:grpSpPr>
            <a:xfrm>
              <a:off x="2025107" y="2574004"/>
              <a:ext cx="347391" cy="392181"/>
              <a:chOff x="1368786" y="1195986"/>
              <a:chExt cx="1009650" cy="1139826"/>
            </a:xfrm>
            <a:grpFill/>
          </p:grpSpPr>
          <p:sp>
            <p:nvSpPr>
              <p:cNvPr id="38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8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9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384" name="圆角矩形 38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85" name="圆角矩形 38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86" name="圆角矩形 38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87" name="圆角矩形 38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391" name="组合 34"/>
          <p:cNvGrpSpPr/>
          <p:nvPr/>
        </p:nvGrpSpPr>
        <p:grpSpPr>
          <a:xfrm>
            <a:off x="4183886" y="2225102"/>
            <a:ext cx="268710" cy="802477"/>
            <a:chOff x="2008778" y="2574004"/>
            <a:chExt cx="380273" cy="1135650"/>
          </a:xfrm>
          <a:solidFill>
            <a:schemeClr val="accent2"/>
          </a:solidFill>
        </p:grpSpPr>
        <p:sp>
          <p:nvSpPr>
            <p:cNvPr id="392" name="圆角矩形 39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393" name="Group 61"/>
            <p:cNvGrpSpPr/>
            <p:nvPr/>
          </p:nvGrpSpPr>
          <p:grpSpPr>
            <a:xfrm>
              <a:off x="2025107" y="2574004"/>
              <a:ext cx="347391" cy="392181"/>
              <a:chOff x="1368786" y="1195986"/>
              <a:chExt cx="1009650" cy="1139826"/>
            </a:xfrm>
            <a:grpFill/>
          </p:grpSpPr>
          <p:sp>
            <p:nvSpPr>
              <p:cNvPr id="39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39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0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394" name="圆角矩形 39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95" name="圆角矩形 39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96" name="圆角矩形 39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397" name="圆角矩形 39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01" name="组合 44"/>
          <p:cNvGrpSpPr/>
          <p:nvPr/>
        </p:nvGrpSpPr>
        <p:grpSpPr>
          <a:xfrm>
            <a:off x="4859995" y="2376638"/>
            <a:ext cx="273146" cy="815722"/>
            <a:chOff x="2008778" y="2574004"/>
            <a:chExt cx="380273" cy="1135650"/>
          </a:xfrm>
          <a:solidFill>
            <a:schemeClr val="accent2"/>
          </a:solidFill>
        </p:grpSpPr>
        <p:sp>
          <p:nvSpPr>
            <p:cNvPr id="402" name="圆角矩形 40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03" name="Group 61"/>
            <p:cNvGrpSpPr/>
            <p:nvPr/>
          </p:nvGrpSpPr>
          <p:grpSpPr>
            <a:xfrm>
              <a:off x="2025107" y="2574004"/>
              <a:ext cx="347391" cy="392181"/>
              <a:chOff x="1368786" y="1195986"/>
              <a:chExt cx="1009650" cy="1139826"/>
            </a:xfrm>
            <a:grpFill/>
          </p:grpSpPr>
          <p:sp>
            <p:nvSpPr>
              <p:cNvPr id="40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0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1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04" name="圆角矩形 40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05" name="圆角矩形 40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06" name="圆角矩形 40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07" name="圆角矩形 40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11" name="组合 54"/>
          <p:cNvGrpSpPr/>
          <p:nvPr/>
        </p:nvGrpSpPr>
        <p:grpSpPr>
          <a:xfrm>
            <a:off x="1196821" y="2482306"/>
            <a:ext cx="301028" cy="898992"/>
            <a:chOff x="2008778" y="2574004"/>
            <a:chExt cx="380273" cy="1135650"/>
          </a:xfrm>
          <a:solidFill>
            <a:schemeClr val="accent2"/>
          </a:solidFill>
        </p:grpSpPr>
        <p:sp>
          <p:nvSpPr>
            <p:cNvPr id="412" name="圆角矩形 41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13" name="Group 61"/>
            <p:cNvGrpSpPr/>
            <p:nvPr/>
          </p:nvGrpSpPr>
          <p:grpSpPr>
            <a:xfrm>
              <a:off x="2025107" y="2574004"/>
              <a:ext cx="347391" cy="392181"/>
              <a:chOff x="1368786" y="1195986"/>
              <a:chExt cx="1009650" cy="1139826"/>
            </a:xfrm>
            <a:grpFill/>
          </p:grpSpPr>
          <p:sp>
            <p:nvSpPr>
              <p:cNvPr id="41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1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2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14" name="圆角矩形 41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15" name="圆角矩形 41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16" name="圆角矩形 41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17" name="圆角矩形 41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21" name="组合 64"/>
          <p:cNvGrpSpPr/>
          <p:nvPr/>
        </p:nvGrpSpPr>
        <p:grpSpPr>
          <a:xfrm>
            <a:off x="1433066" y="3083158"/>
            <a:ext cx="383219" cy="1144451"/>
            <a:chOff x="2008778" y="2574004"/>
            <a:chExt cx="380273" cy="1135650"/>
          </a:xfrm>
          <a:solidFill>
            <a:schemeClr val="accent2"/>
          </a:solidFill>
        </p:grpSpPr>
        <p:sp>
          <p:nvSpPr>
            <p:cNvPr id="422" name="圆角矩形 42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23" name="Group 61"/>
            <p:cNvGrpSpPr/>
            <p:nvPr/>
          </p:nvGrpSpPr>
          <p:grpSpPr>
            <a:xfrm>
              <a:off x="2025107" y="2574004"/>
              <a:ext cx="347391" cy="392181"/>
              <a:chOff x="1368786" y="1195986"/>
              <a:chExt cx="1009650" cy="1139826"/>
            </a:xfrm>
            <a:grpFill/>
          </p:grpSpPr>
          <p:sp>
            <p:nvSpPr>
              <p:cNvPr id="42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2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3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24" name="圆角矩形 42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25" name="圆角矩形 42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26" name="圆角矩形 42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27" name="圆角矩形 42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31" name="组合 74"/>
          <p:cNvGrpSpPr/>
          <p:nvPr/>
        </p:nvGrpSpPr>
        <p:grpSpPr>
          <a:xfrm>
            <a:off x="3425752" y="2413262"/>
            <a:ext cx="301028" cy="898992"/>
            <a:chOff x="2008778" y="2574004"/>
            <a:chExt cx="380273" cy="1135650"/>
          </a:xfrm>
          <a:solidFill>
            <a:schemeClr val="accent2"/>
          </a:solidFill>
        </p:grpSpPr>
        <p:sp>
          <p:nvSpPr>
            <p:cNvPr id="432" name="圆角矩形 43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33" name="Group 61"/>
            <p:cNvGrpSpPr/>
            <p:nvPr/>
          </p:nvGrpSpPr>
          <p:grpSpPr>
            <a:xfrm>
              <a:off x="2025107" y="2574004"/>
              <a:ext cx="347391" cy="392181"/>
              <a:chOff x="1368786" y="1195986"/>
              <a:chExt cx="1009650" cy="1139826"/>
            </a:xfrm>
            <a:grpFill/>
          </p:grpSpPr>
          <p:sp>
            <p:nvSpPr>
              <p:cNvPr id="43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3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4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34" name="圆角矩形 43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35" name="圆角矩形 43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36" name="圆角矩形 43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37" name="圆角矩形 43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41" name="组合 84"/>
          <p:cNvGrpSpPr/>
          <p:nvPr/>
        </p:nvGrpSpPr>
        <p:grpSpPr>
          <a:xfrm>
            <a:off x="1688367" y="2356651"/>
            <a:ext cx="301028" cy="898992"/>
            <a:chOff x="2008778" y="2574004"/>
            <a:chExt cx="380273" cy="1135650"/>
          </a:xfrm>
          <a:solidFill>
            <a:schemeClr val="accent2"/>
          </a:solidFill>
        </p:grpSpPr>
        <p:sp>
          <p:nvSpPr>
            <p:cNvPr id="442" name="圆角矩形 44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43" name="Group 61"/>
            <p:cNvGrpSpPr/>
            <p:nvPr/>
          </p:nvGrpSpPr>
          <p:grpSpPr>
            <a:xfrm>
              <a:off x="2025107" y="2574004"/>
              <a:ext cx="347391" cy="392181"/>
              <a:chOff x="1368786" y="1195986"/>
              <a:chExt cx="1009650" cy="1139826"/>
            </a:xfrm>
            <a:grpFill/>
          </p:grpSpPr>
          <p:sp>
            <p:nvSpPr>
              <p:cNvPr id="44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4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5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44" name="圆角矩形 44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45" name="圆角矩形 44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46" name="圆角矩形 44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47" name="圆角矩形 44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51" name="组合 94"/>
          <p:cNvGrpSpPr/>
          <p:nvPr/>
        </p:nvGrpSpPr>
        <p:grpSpPr>
          <a:xfrm>
            <a:off x="4421449" y="2731713"/>
            <a:ext cx="301028" cy="898992"/>
            <a:chOff x="2008778" y="2574004"/>
            <a:chExt cx="380273" cy="1135650"/>
          </a:xfrm>
          <a:solidFill>
            <a:schemeClr val="accent2"/>
          </a:solidFill>
        </p:grpSpPr>
        <p:sp>
          <p:nvSpPr>
            <p:cNvPr id="452" name="圆角矩形 45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53" name="Group 61"/>
            <p:cNvGrpSpPr/>
            <p:nvPr/>
          </p:nvGrpSpPr>
          <p:grpSpPr>
            <a:xfrm>
              <a:off x="2025107" y="2574004"/>
              <a:ext cx="347391" cy="392181"/>
              <a:chOff x="1368786" y="1195986"/>
              <a:chExt cx="1009650" cy="1139826"/>
            </a:xfrm>
            <a:grpFill/>
          </p:grpSpPr>
          <p:sp>
            <p:nvSpPr>
              <p:cNvPr id="45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5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6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54" name="圆角矩形 45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55" name="圆角矩形 45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56" name="圆角矩形 45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57" name="圆角矩形 45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61" name="组合 104"/>
          <p:cNvGrpSpPr/>
          <p:nvPr/>
        </p:nvGrpSpPr>
        <p:grpSpPr>
          <a:xfrm>
            <a:off x="2007791" y="1974246"/>
            <a:ext cx="276736" cy="826445"/>
            <a:chOff x="2008778" y="2574004"/>
            <a:chExt cx="380273" cy="1135650"/>
          </a:xfrm>
          <a:solidFill>
            <a:schemeClr val="accent2"/>
          </a:solidFill>
        </p:grpSpPr>
        <p:sp>
          <p:nvSpPr>
            <p:cNvPr id="462" name="圆角矩形 46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63" name="Group 61"/>
            <p:cNvGrpSpPr/>
            <p:nvPr/>
          </p:nvGrpSpPr>
          <p:grpSpPr>
            <a:xfrm>
              <a:off x="2025107" y="2574004"/>
              <a:ext cx="347391" cy="392181"/>
              <a:chOff x="1368786" y="1195986"/>
              <a:chExt cx="1009650" cy="1139826"/>
            </a:xfrm>
            <a:grpFill/>
          </p:grpSpPr>
          <p:sp>
            <p:nvSpPr>
              <p:cNvPr id="46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6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7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64" name="圆角矩形 46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65" name="圆角矩形 46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66" name="圆角矩形 46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67" name="圆角矩形 46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71" name="组合 114"/>
          <p:cNvGrpSpPr/>
          <p:nvPr/>
        </p:nvGrpSpPr>
        <p:grpSpPr>
          <a:xfrm>
            <a:off x="2567757" y="2418324"/>
            <a:ext cx="341396" cy="1019548"/>
            <a:chOff x="2008778" y="2574004"/>
            <a:chExt cx="380273" cy="1135650"/>
          </a:xfrm>
          <a:solidFill>
            <a:schemeClr val="accent2"/>
          </a:solidFill>
        </p:grpSpPr>
        <p:sp>
          <p:nvSpPr>
            <p:cNvPr id="472" name="圆角矩形 47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73" name="Group 61"/>
            <p:cNvGrpSpPr/>
            <p:nvPr/>
          </p:nvGrpSpPr>
          <p:grpSpPr>
            <a:xfrm>
              <a:off x="2025107" y="2574004"/>
              <a:ext cx="347391" cy="392181"/>
              <a:chOff x="1368786" y="1195986"/>
              <a:chExt cx="1009650" cy="1139826"/>
            </a:xfrm>
            <a:grpFill/>
          </p:grpSpPr>
          <p:sp>
            <p:nvSpPr>
              <p:cNvPr id="47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7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8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74" name="圆角矩形 47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75" name="圆角矩形 47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76" name="圆角矩形 47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77" name="圆角矩形 47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81" name="组合 124"/>
          <p:cNvGrpSpPr/>
          <p:nvPr/>
        </p:nvGrpSpPr>
        <p:grpSpPr>
          <a:xfrm>
            <a:off x="3056192" y="2773401"/>
            <a:ext cx="383219" cy="1144451"/>
            <a:chOff x="2008778" y="2574004"/>
            <a:chExt cx="380273" cy="1135650"/>
          </a:xfrm>
          <a:solidFill>
            <a:schemeClr val="accent2"/>
          </a:solidFill>
        </p:grpSpPr>
        <p:sp>
          <p:nvSpPr>
            <p:cNvPr id="482" name="圆角矩形 48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83" name="Group 61"/>
            <p:cNvGrpSpPr/>
            <p:nvPr/>
          </p:nvGrpSpPr>
          <p:grpSpPr>
            <a:xfrm>
              <a:off x="2025107" y="2574004"/>
              <a:ext cx="347391" cy="392181"/>
              <a:chOff x="1368786" y="1195986"/>
              <a:chExt cx="1009650" cy="1139826"/>
            </a:xfrm>
            <a:grpFill/>
          </p:grpSpPr>
          <p:sp>
            <p:nvSpPr>
              <p:cNvPr id="48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8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9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84" name="圆角矩形 48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85" name="圆角矩形 48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86" name="圆角矩形 48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87" name="圆角矩形 48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491" name="组合 134"/>
          <p:cNvGrpSpPr/>
          <p:nvPr/>
        </p:nvGrpSpPr>
        <p:grpSpPr>
          <a:xfrm>
            <a:off x="3884784" y="2596284"/>
            <a:ext cx="380992" cy="1137796"/>
            <a:chOff x="2008778" y="2574004"/>
            <a:chExt cx="380273" cy="1135650"/>
          </a:xfrm>
          <a:solidFill>
            <a:schemeClr val="accent1"/>
          </a:solidFill>
        </p:grpSpPr>
        <p:sp>
          <p:nvSpPr>
            <p:cNvPr id="492" name="圆角矩形 49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493" name="Group 61"/>
            <p:cNvGrpSpPr/>
            <p:nvPr/>
          </p:nvGrpSpPr>
          <p:grpSpPr>
            <a:xfrm>
              <a:off x="2025107" y="2574004"/>
              <a:ext cx="347391" cy="392181"/>
              <a:chOff x="1368786" y="1195986"/>
              <a:chExt cx="1009650" cy="1139826"/>
            </a:xfrm>
            <a:grpFill/>
          </p:grpSpPr>
          <p:sp>
            <p:nvSpPr>
              <p:cNvPr id="49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49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0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494" name="圆角矩形 49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95" name="圆角矩形 49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96" name="圆角矩形 49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497" name="圆角矩形 49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01" name="组合 144"/>
          <p:cNvGrpSpPr/>
          <p:nvPr/>
        </p:nvGrpSpPr>
        <p:grpSpPr>
          <a:xfrm>
            <a:off x="1005877" y="3346089"/>
            <a:ext cx="380992" cy="1137796"/>
            <a:chOff x="2008778" y="2574004"/>
            <a:chExt cx="380273" cy="1135650"/>
          </a:xfrm>
          <a:solidFill>
            <a:schemeClr val="accent1"/>
          </a:solidFill>
        </p:grpSpPr>
        <p:sp>
          <p:nvSpPr>
            <p:cNvPr id="502" name="圆角矩形 50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03" name="Group 61"/>
            <p:cNvGrpSpPr/>
            <p:nvPr/>
          </p:nvGrpSpPr>
          <p:grpSpPr>
            <a:xfrm>
              <a:off x="2025107" y="2574004"/>
              <a:ext cx="347391" cy="392181"/>
              <a:chOff x="1368786" y="1195986"/>
              <a:chExt cx="1009650" cy="1139826"/>
            </a:xfrm>
            <a:grpFill/>
          </p:grpSpPr>
          <p:sp>
            <p:nvSpPr>
              <p:cNvPr id="50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0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1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04" name="圆角矩形 50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05" name="圆角矩形 50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06" name="圆角矩形 50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07" name="圆角矩形 50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11" name="组合 154"/>
          <p:cNvGrpSpPr/>
          <p:nvPr/>
        </p:nvGrpSpPr>
        <p:grpSpPr>
          <a:xfrm>
            <a:off x="2147061" y="2708008"/>
            <a:ext cx="380992" cy="1137796"/>
            <a:chOff x="2008778" y="2574004"/>
            <a:chExt cx="380273" cy="1135650"/>
          </a:xfrm>
          <a:solidFill>
            <a:schemeClr val="accent1"/>
          </a:solidFill>
        </p:grpSpPr>
        <p:sp>
          <p:nvSpPr>
            <p:cNvPr id="512" name="圆角矩形 51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13" name="Group 61"/>
            <p:cNvGrpSpPr/>
            <p:nvPr/>
          </p:nvGrpSpPr>
          <p:grpSpPr>
            <a:xfrm>
              <a:off x="2025107" y="2574004"/>
              <a:ext cx="347391" cy="392181"/>
              <a:chOff x="1368786" y="1195986"/>
              <a:chExt cx="1009650" cy="1139826"/>
            </a:xfrm>
            <a:grpFill/>
          </p:grpSpPr>
          <p:sp>
            <p:nvSpPr>
              <p:cNvPr id="51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1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2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14" name="圆角矩形 51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15" name="圆角矩形 51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16" name="圆角矩形 51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17" name="圆角矩形 51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21" name="组合 164"/>
          <p:cNvGrpSpPr/>
          <p:nvPr/>
        </p:nvGrpSpPr>
        <p:grpSpPr>
          <a:xfrm>
            <a:off x="2636912" y="3336341"/>
            <a:ext cx="444240" cy="1326683"/>
            <a:chOff x="2008778" y="2574004"/>
            <a:chExt cx="380273" cy="1135650"/>
          </a:xfrm>
          <a:solidFill>
            <a:schemeClr val="accent1"/>
          </a:solidFill>
        </p:grpSpPr>
        <p:sp>
          <p:nvSpPr>
            <p:cNvPr id="522" name="圆角矩形 52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23" name="Group 61"/>
            <p:cNvGrpSpPr/>
            <p:nvPr/>
          </p:nvGrpSpPr>
          <p:grpSpPr>
            <a:xfrm>
              <a:off x="2025107" y="2574004"/>
              <a:ext cx="347391" cy="392181"/>
              <a:chOff x="1368786" y="1195986"/>
              <a:chExt cx="1009650" cy="1139826"/>
            </a:xfrm>
            <a:grpFill/>
          </p:grpSpPr>
          <p:sp>
            <p:nvSpPr>
              <p:cNvPr id="52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2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3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24" name="圆角矩形 52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25" name="圆角矩形 52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26" name="圆角矩形 52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27" name="圆角矩形 52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31" name="组合 174"/>
          <p:cNvGrpSpPr/>
          <p:nvPr/>
        </p:nvGrpSpPr>
        <p:grpSpPr>
          <a:xfrm>
            <a:off x="3469366" y="3529773"/>
            <a:ext cx="444240" cy="1326683"/>
            <a:chOff x="2008778" y="2574004"/>
            <a:chExt cx="380273" cy="1135650"/>
          </a:xfrm>
          <a:solidFill>
            <a:schemeClr val="accent1"/>
          </a:solidFill>
        </p:grpSpPr>
        <p:sp>
          <p:nvSpPr>
            <p:cNvPr id="532" name="圆角矩形 53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33" name="Group 61"/>
            <p:cNvGrpSpPr/>
            <p:nvPr/>
          </p:nvGrpSpPr>
          <p:grpSpPr>
            <a:xfrm>
              <a:off x="2025107" y="2574004"/>
              <a:ext cx="347391" cy="392181"/>
              <a:chOff x="1368786" y="1195986"/>
              <a:chExt cx="1009650" cy="1139826"/>
            </a:xfrm>
            <a:grpFill/>
          </p:grpSpPr>
          <p:sp>
            <p:nvSpPr>
              <p:cNvPr id="53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3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4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34" name="圆角矩形 53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35" name="圆角矩形 53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36" name="圆角矩形 53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37" name="圆角矩形 53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41" name="组合 184"/>
          <p:cNvGrpSpPr/>
          <p:nvPr/>
        </p:nvGrpSpPr>
        <p:grpSpPr>
          <a:xfrm>
            <a:off x="4507951" y="3533427"/>
            <a:ext cx="422896" cy="1262941"/>
            <a:chOff x="2008778" y="2574004"/>
            <a:chExt cx="380273" cy="1135650"/>
          </a:xfrm>
          <a:solidFill>
            <a:schemeClr val="accent1"/>
          </a:solidFill>
        </p:grpSpPr>
        <p:sp>
          <p:nvSpPr>
            <p:cNvPr id="542" name="圆角矩形 54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43" name="Group 61"/>
            <p:cNvGrpSpPr/>
            <p:nvPr/>
          </p:nvGrpSpPr>
          <p:grpSpPr>
            <a:xfrm>
              <a:off x="2025107" y="2574004"/>
              <a:ext cx="347391" cy="392181"/>
              <a:chOff x="1368786" y="1195986"/>
              <a:chExt cx="1009650" cy="1139826"/>
            </a:xfrm>
            <a:grpFill/>
          </p:grpSpPr>
          <p:sp>
            <p:nvSpPr>
              <p:cNvPr id="54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4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5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44" name="圆角矩形 54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45" name="圆角矩形 54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46" name="圆角矩形 54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47" name="圆角矩形 54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51" name="组合 194"/>
          <p:cNvGrpSpPr/>
          <p:nvPr/>
        </p:nvGrpSpPr>
        <p:grpSpPr>
          <a:xfrm>
            <a:off x="1732654" y="3424470"/>
            <a:ext cx="444449" cy="1327307"/>
            <a:chOff x="2008778" y="2574004"/>
            <a:chExt cx="380273" cy="1135650"/>
          </a:xfrm>
          <a:solidFill>
            <a:schemeClr val="accent1"/>
          </a:solidFill>
        </p:grpSpPr>
        <p:sp>
          <p:nvSpPr>
            <p:cNvPr id="552" name="圆角矩形 55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53" name="Group 61"/>
            <p:cNvGrpSpPr/>
            <p:nvPr/>
          </p:nvGrpSpPr>
          <p:grpSpPr>
            <a:xfrm>
              <a:off x="2025107" y="2574004"/>
              <a:ext cx="347391" cy="392181"/>
              <a:chOff x="1368786" y="1195986"/>
              <a:chExt cx="1009650" cy="1139826"/>
            </a:xfrm>
            <a:grpFill/>
          </p:grpSpPr>
          <p:sp>
            <p:nvSpPr>
              <p:cNvPr id="55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5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6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54" name="圆角矩形 55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55" name="圆角矩形 55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56" name="圆角矩形 55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57" name="圆角矩形 55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61" name="组合 204"/>
          <p:cNvGrpSpPr/>
          <p:nvPr/>
        </p:nvGrpSpPr>
        <p:grpSpPr>
          <a:xfrm>
            <a:off x="2927132" y="4125410"/>
            <a:ext cx="607348" cy="1813787"/>
            <a:chOff x="2008778" y="2574004"/>
            <a:chExt cx="380273" cy="1135650"/>
          </a:xfrm>
          <a:solidFill>
            <a:schemeClr val="accent1"/>
          </a:solidFill>
        </p:grpSpPr>
        <p:sp>
          <p:nvSpPr>
            <p:cNvPr id="562" name="圆角矩形 56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63" name="Group 61"/>
            <p:cNvGrpSpPr/>
            <p:nvPr/>
          </p:nvGrpSpPr>
          <p:grpSpPr>
            <a:xfrm>
              <a:off x="2025107" y="2574004"/>
              <a:ext cx="347391" cy="392181"/>
              <a:chOff x="1368786" y="1195986"/>
              <a:chExt cx="1009650" cy="1139826"/>
            </a:xfrm>
            <a:grpFill/>
          </p:grpSpPr>
          <p:sp>
            <p:nvSpPr>
              <p:cNvPr id="56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6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7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64" name="圆角矩形 56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65" name="圆角矩形 56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66" name="圆角矩形 56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67" name="圆角矩形 56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71" name="组合 214"/>
          <p:cNvGrpSpPr/>
          <p:nvPr/>
        </p:nvGrpSpPr>
        <p:grpSpPr>
          <a:xfrm>
            <a:off x="2201166" y="3939805"/>
            <a:ext cx="489396" cy="1461535"/>
            <a:chOff x="2008778" y="2574004"/>
            <a:chExt cx="380273" cy="1135650"/>
          </a:xfrm>
          <a:solidFill>
            <a:schemeClr val="accent1"/>
          </a:solidFill>
        </p:grpSpPr>
        <p:sp>
          <p:nvSpPr>
            <p:cNvPr id="572" name="圆角矩形 57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73" name="Group 61"/>
            <p:cNvGrpSpPr/>
            <p:nvPr/>
          </p:nvGrpSpPr>
          <p:grpSpPr>
            <a:xfrm>
              <a:off x="2025107" y="2574004"/>
              <a:ext cx="347391" cy="392181"/>
              <a:chOff x="1368786" y="1195986"/>
              <a:chExt cx="1009650" cy="1139826"/>
            </a:xfrm>
            <a:grpFill/>
          </p:grpSpPr>
          <p:sp>
            <p:nvSpPr>
              <p:cNvPr id="57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7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8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74" name="圆角矩形 57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75" name="圆角矩形 57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76" name="圆角矩形 57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77" name="圆角矩形 57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81" name="组合 224"/>
          <p:cNvGrpSpPr/>
          <p:nvPr/>
        </p:nvGrpSpPr>
        <p:grpSpPr>
          <a:xfrm>
            <a:off x="3921859" y="4000977"/>
            <a:ext cx="489396" cy="1461535"/>
            <a:chOff x="2008778" y="2574004"/>
            <a:chExt cx="380273" cy="1135650"/>
          </a:xfrm>
          <a:solidFill>
            <a:schemeClr val="accent1"/>
          </a:solidFill>
        </p:grpSpPr>
        <p:sp>
          <p:nvSpPr>
            <p:cNvPr id="582" name="圆角矩形 58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83" name="Group 61"/>
            <p:cNvGrpSpPr/>
            <p:nvPr/>
          </p:nvGrpSpPr>
          <p:grpSpPr>
            <a:xfrm>
              <a:off x="2025107" y="2574004"/>
              <a:ext cx="347391" cy="392181"/>
              <a:chOff x="1368786" y="1195986"/>
              <a:chExt cx="1009650" cy="1139826"/>
            </a:xfrm>
            <a:grpFill/>
          </p:grpSpPr>
          <p:sp>
            <p:nvSpPr>
              <p:cNvPr id="58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8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9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84" name="圆角矩形 58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85" name="圆角矩形 58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86" name="圆角矩形 58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87" name="圆角矩形 58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591" name="组合 234"/>
          <p:cNvGrpSpPr/>
          <p:nvPr/>
        </p:nvGrpSpPr>
        <p:grpSpPr>
          <a:xfrm>
            <a:off x="2998915" y="1944878"/>
            <a:ext cx="269553" cy="804996"/>
            <a:chOff x="2008778" y="2574004"/>
            <a:chExt cx="380273" cy="1135650"/>
          </a:xfrm>
          <a:solidFill>
            <a:schemeClr val="bg1">
              <a:lumMod val="85000"/>
            </a:schemeClr>
          </a:solidFill>
        </p:grpSpPr>
        <p:sp>
          <p:nvSpPr>
            <p:cNvPr id="592" name="圆角矩形 59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593" name="Group 61"/>
            <p:cNvGrpSpPr/>
            <p:nvPr/>
          </p:nvGrpSpPr>
          <p:grpSpPr>
            <a:xfrm>
              <a:off x="2025107" y="2574004"/>
              <a:ext cx="347391" cy="392181"/>
              <a:chOff x="1368786" y="1195986"/>
              <a:chExt cx="1009650" cy="1139826"/>
            </a:xfrm>
            <a:grpFill/>
          </p:grpSpPr>
          <p:sp>
            <p:nvSpPr>
              <p:cNvPr id="59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59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0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594" name="圆角矩形 59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95" name="圆角矩形 59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96" name="圆角矩形 59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597" name="圆角矩形 59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01" name="组合 244"/>
          <p:cNvGrpSpPr/>
          <p:nvPr/>
        </p:nvGrpSpPr>
        <p:grpSpPr>
          <a:xfrm>
            <a:off x="3736880" y="1791860"/>
            <a:ext cx="226369" cy="676029"/>
            <a:chOff x="2008778" y="2574004"/>
            <a:chExt cx="380273" cy="1135650"/>
          </a:xfrm>
          <a:solidFill>
            <a:schemeClr val="bg1">
              <a:lumMod val="85000"/>
            </a:schemeClr>
          </a:solidFill>
        </p:grpSpPr>
        <p:sp>
          <p:nvSpPr>
            <p:cNvPr id="602" name="圆角矩形 60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03" name="Group 61"/>
            <p:cNvGrpSpPr/>
            <p:nvPr/>
          </p:nvGrpSpPr>
          <p:grpSpPr>
            <a:xfrm>
              <a:off x="2025107" y="2574004"/>
              <a:ext cx="347391" cy="392181"/>
              <a:chOff x="1368786" y="1195986"/>
              <a:chExt cx="1009650" cy="1139826"/>
            </a:xfrm>
            <a:grpFill/>
          </p:grpSpPr>
          <p:sp>
            <p:nvSpPr>
              <p:cNvPr id="60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0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1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04" name="圆角矩形 60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05" name="圆角矩形 60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06" name="圆角矩形 60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07" name="圆角矩形 60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11" name="组合 254"/>
          <p:cNvGrpSpPr/>
          <p:nvPr/>
        </p:nvGrpSpPr>
        <p:grpSpPr>
          <a:xfrm>
            <a:off x="1450647" y="1871223"/>
            <a:ext cx="214840" cy="641601"/>
            <a:chOff x="2008778" y="2574004"/>
            <a:chExt cx="380273" cy="1135650"/>
          </a:xfrm>
          <a:solidFill>
            <a:schemeClr val="bg1">
              <a:lumMod val="85000"/>
            </a:schemeClr>
          </a:solidFill>
        </p:grpSpPr>
        <p:sp>
          <p:nvSpPr>
            <p:cNvPr id="612" name="圆角矩形 61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13" name="Group 61"/>
            <p:cNvGrpSpPr/>
            <p:nvPr/>
          </p:nvGrpSpPr>
          <p:grpSpPr>
            <a:xfrm>
              <a:off x="2025107" y="2574004"/>
              <a:ext cx="347391" cy="392181"/>
              <a:chOff x="1368786" y="1195986"/>
              <a:chExt cx="1009650" cy="1139826"/>
            </a:xfrm>
            <a:grpFill/>
          </p:grpSpPr>
          <p:sp>
            <p:nvSpPr>
              <p:cNvPr id="61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1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2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14" name="圆角矩形 61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15" name="圆角矩形 61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16" name="圆角矩形 61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17" name="圆角矩形 61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21" name="组合 264"/>
          <p:cNvGrpSpPr/>
          <p:nvPr/>
        </p:nvGrpSpPr>
        <p:grpSpPr>
          <a:xfrm>
            <a:off x="4691855" y="1759882"/>
            <a:ext cx="200891" cy="599943"/>
            <a:chOff x="2008778" y="2574004"/>
            <a:chExt cx="380273" cy="1135650"/>
          </a:xfrm>
          <a:solidFill>
            <a:schemeClr val="bg1">
              <a:lumMod val="85000"/>
            </a:schemeClr>
          </a:solidFill>
        </p:grpSpPr>
        <p:sp>
          <p:nvSpPr>
            <p:cNvPr id="622" name="圆角矩形 62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23" name="Group 61"/>
            <p:cNvGrpSpPr/>
            <p:nvPr/>
          </p:nvGrpSpPr>
          <p:grpSpPr>
            <a:xfrm>
              <a:off x="2025107" y="2574004"/>
              <a:ext cx="347391" cy="392181"/>
              <a:chOff x="1368786" y="1195986"/>
              <a:chExt cx="1009650" cy="1139826"/>
            </a:xfrm>
            <a:grpFill/>
          </p:grpSpPr>
          <p:sp>
            <p:nvSpPr>
              <p:cNvPr id="62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2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3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24" name="圆角矩形 62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25" name="圆角矩形 62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26" name="圆角矩形 62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27" name="圆角矩形 62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31" name="组合 274"/>
          <p:cNvGrpSpPr/>
          <p:nvPr/>
        </p:nvGrpSpPr>
        <p:grpSpPr>
          <a:xfrm>
            <a:off x="5204975" y="1838042"/>
            <a:ext cx="200891" cy="599943"/>
            <a:chOff x="2008778" y="2574004"/>
            <a:chExt cx="380273" cy="1135650"/>
          </a:xfrm>
          <a:solidFill>
            <a:schemeClr val="bg1">
              <a:lumMod val="85000"/>
            </a:schemeClr>
          </a:solidFill>
        </p:grpSpPr>
        <p:sp>
          <p:nvSpPr>
            <p:cNvPr id="632" name="圆角矩形 63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33" name="Group 61"/>
            <p:cNvGrpSpPr/>
            <p:nvPr/>
          </p:nvGrpSpPr>
          <p:grpSpPr>
            <a:xfrm>
              <a:off x="2025107" y="2574004"/>
              <a:ext cx="347391" cy="392181"/>
              <a:chOff x="1368786" y="1195986"/>
              <a:chExt cx="1009650" cy="1139826"/>
            </a:xfrm>
            <a:grpFill/>
          </p:grpSpPr>
          <p:sp>
            <p:nvSpPr>
              <p:cNvPr id="63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3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4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34" name="圆角矩形 63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35" name="圆角矩形 63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36" name="圆角矩形 63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37" name="圆角矩形 63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41" name="组合 284"/>
          <p:cNvGrpSpPr/>
          <p:nvPr/>
        </p:nvGrpSpPr>
        <p:grpSpPr>
          <a:xfrm>
            <a:off x="979938" y="1997271"/>
            <a:ext cx="191489" cy="571866"/>
            <a:chOff x="2008778" y="2574004"/>
            <a:chExt cx="380273" cy="1135650"/>
          </a:xfrm>
          <a:solidFill>
            <a:schemeClr val="bg1">
              <a:lumMod val="85000"/>
            </a:schemeClr>
          </a:solidFill>
        </p:grpSpPr>
        <p:sp>
          <p:nvSpPr>
            <p:cNvPr id="642" name="圆角矩形 64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43" name="Group 61"/>
            <p:cNvGrpSpPr/>
            <p:nvPr/>
          </p:nvGrpSpPr>
          <p:grpSpPr>
            <a:xfrm>
              <a:off x="2025107" y="2574004"/>
              <a:ext cx="347391" cy="392181"/>
              <a:chOff x="1368786" y="1195986"/>
              <a:chExt cx="1009650" cy="1139826"/>
            </a:xfrm>
            <a:grpFill/>
          </p:grpSpPr>
          <p:sp>
            <p:nvSpPr>
              <p:cNvPr id="64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4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5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44" name="圆角矩形 64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45" name="圆角矩形 64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46" name="圆角矩形 64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47" name="圆角矩形 64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51" name="组合 294"/>
          <p:cNvGrpSpPr/>
          <p:nvPr/>
        </p:nvGrpSpPr>
        <p:grpSpPr>
          <a:xfrm>
            <a:off x="5028641" y="3067220"/>
            <a:ext cx="380992" cy="1137796"/>
            <a:chOff x="2008778" y="2574004"/>
            <a:chExt cx="380273" cy="1135650"/>
          </a:xfrm>
          <a:solidFill>
            <a:schemeClr val="accent1"/>
          </a:solidFill>
        </p:grpSpPr>
        <p:sp>
          <p:nvSpPr>
            <p:cNvPr id="652" name="圆角矩形 65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53" name="Group 61"/>
            <p:cNvGrpSpPr/>
            <p:nvPr/>
          </p:nvGrpSpPr>
          <p:grpSpPr>
            <a:xfrm>
              <a:off x="2025107" y="2574004"/>
              <a:ext cx="347391" cy="392181"/>
              <a:chOff x="1368786" y="1195986"/>
              <a:chExt cx="1009650" cy="1139826"/>
            </a:xfrm>
            <a:grpFill/>
          </p:grpSpPr>
          <p:sp>
            <p:nvSpPr>
              <p:cNvPr id="65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5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6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54" name="圆角矩形 65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55" name="圆角矩形 65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56" name="圆角矩形 65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57" name="圆角矩形 65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61" name="组合 304"/>
          <p:cNvGrpSpPr/>
          <p:nvPr/>
        </p:nvGrpSpPr>
        <p:grpSpPr>
          <a:xfrm>
            <a:off x="748648" y="2632988"/>
            <a:ext cx="301028" cy="898992"/>
            <a:chOff x="2008778" y="2574004"/>
            <a:chExt cx="380273" cy="1135650"/>
          </a:xfrm>
          <a:solidFill>
            <a:schemeClr val="accent2"/>
          </a:solidFill>
        </p:grpSpPr>
        <p:sp>
          <p:nvSpPr>
            <p:cNvPr id="662" name="圆角矩形 66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63" name="Group 61"/>
            <p:cNvGrpSpPr/>
            <p:nvPr/>
          </p:nvGrpSpPr>
          <p:grpSpPr>
            <a:xfrm>
              <a:off x="2025107" y="2574004"/>
              <a:ext cx="347391" cy="392181"/>
              <a:chOff x="1368786" y="1195986"/>
              <a:chExt cx="1009650" cy="1139826"/>
            </a:xfrm>
            <a:grpFill/>
          </p:grpSpPr>
          <p:sp>
            <p:nvSpPr>
              <p:cNvPr id="66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6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7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64" name="圆角矩形 66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65" name="圆角矩形 66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66" name="圆角矩形 66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67" name="圆角矩形 66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71" name="组合 314"/>
          <p:cNvGrpSpPr/>
          <p:nvPr/>
        </p:nvGrpSpPr>
        <p:grpSpPr>
          <a:xfrm>
            <a:off x="3366464" y="1691722"/>
            <a:ext cx="232368" cy="693944"/>
            <a:chOff x="2008778" y="2574004"/>
            <a:chExt cx="380273" cy="1135650"/>
          </a:xfrm>
          <a:solidFill>
            <a:schemeClr val="bg1">
              <a:lumMod val="85000"/>
            </a:schemeClr>
          </a:solidFill>
        </p:grpSpPr>
        <p:sp>
          <p:nvSpPr>
            <p:cNvPr id="672" name="圆角矩形 67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73" name="Group 61"/>
            <p:cNvGrpSpPr/>
            <p:nvPr/>
          </p:nvGrpSpPr>
          <p:grpSpPr>
            <a:xfrm>
              <a:off x="2025107" y="2574004"/>
              <a:ext cx="347391" cy="392181"/>
              <a:chOff x="1368786" y="1195986"/>
              <a:chExt cx="1009650" cy="1139826"/>
            </a:xfrm>
            <a:grpFill/>
          </p:grpSpPr>
          <p:sp>
            <p:nvSpPr>
              <p:cNvPr id="67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7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8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74" name="圆角矩形 67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75" name="圆角矩形 67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76" name="圆角矩形 67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77" name="圆角矩形 67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81" name="组合 324"/>
          <p:cNvGrpSpPr/>
          <p:nvPr/>
        </p:nvGrpSpPr>
        <p:grpSpPr>
          <a:xfrm>
            <a:off x="1749696" y="1680383"/>
            <a:ext cx="174978" cy="522555"/>
            <a:chOff x="2008778" y="2574004"/>
            <a:chExt cx="380273" cy="1135650"/>
          </a:xfrm>
          <a:solidFill>
            <a:schemeClr val="bg1">
              <a:lumMod val="85000"/>
            </a:schemeClr>
          </a:solidFill>
        </p:grpSpPr>
        <p:sp>
          <p:nvSpPr>
            <p:cNvPr id="682" name="圆角矩形 68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83" name="Group 61"/>
            <p:cNvGrpSpPr/>
            <p:nvPr/>
          </p:nvGrpSpPr>
          <p:grpSpPr>
            <a:xfrm>
              <a:off x="2025107" y="2574004"/>
              <a:ext cx="347391" cy="392181"/>
              <a:chOff x="1368786" y="1195986"/>
              <a:chExt cx="1009650" cy="1139826"/>
            </a:xfrm>
            <a:grpFill/>
          </p:grpSpPr>
          <p:sp>
            <p:nvSpPr>
              <p:cNvPr id="68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8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9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84" name="圆角矩形 68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85" name="圆角矩形 68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86" name="圆角矩形 68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87" name="圆角矩形 68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grpSp>
        <p:nvGrpSpPr>
          <p:cNvPr id="691" name="组合 334"/>
          <p:cNvGrpSpPr/>
          <p:nvPr/>
        </p:nvGrpSpPr>
        <p:grpSpPr>
          <a:xfrm>
            <a:off x="5387718" y="2414010"/>
            <a:ext cx="237403" cy="708981"/>
            <a:chOff x="2008778" y="2574004"/>
            <a:chExt cx="380273" cy="1135650"/>
          </a:xfrm>
          <a:solidFill>
            <a:schemeClr val="accent2"/>
          </a:solidFill>
        </p:grpSpPr>
        <p:sp>
          <p:nvSpPr>
            <p:cNvPr id="692" name="圆角矩形 691"/>
            <p:cNvSpPr/>
            <p:nvPr/>
          </p:nvSpPr>
          <p:spPr>
            <a:xfrm>
              <a:off x="2081583" y="2935539"/>
              <a:ext cx="234440" cy="255846"/>
            </a:xfrm>
            <a:prstGeom prst="roundRect">
              <a:avLst>
                <a:gd name="adj" fmla="val 3496"/>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nvGrpSpPr>
            <p:cNvPr id="693" name="Group 61"/>
            <p:cNvGrpSpPr/>
            <p:nvPr/>
          </p:nvGrpSpPr>
          <p:grpSpPr>
            <a:xfrm>
              <a:off x="2025107" y="2574004"/>
              <a:ext cx="347391" cy="392181"/>
              <a:chOff x="1368786" y="1195986"/>
              <a:chExt cx="1009650" cy="1139826"/>
            </a:xfrm>
            <a:grpFill/>
          </p:grpSpPr>
          <p:sp>
            <p:nvSpPr>
              <p:cNvPr id="698" name="Freeform 6"/>
              <p:cNvSpPr>
                <a:spLocks noEditPoints="1"/>
              </p:cNvSpPr>
              <p:nvPr/>
            </p:nvSpPr>
            <p:spPr bwMode="auto">
              <a:xfrm>
                <a:off x="1643423" y="1195986"/>
                <a:ext cx="460375" cy="598488"/>
              </a:xfrm>
              <a:custGeom>
                <a:avLst/>
                <a:gdLst>
                  <a:gd name="T0" fmla="*/ 41 w 122"/>
                  <a:gd name="T1" fmla="*/ 4 h 159"/>
                  <a:gd name="T2" fmla="*/ 97 w 122"/>
                  <a:gd name="T3" fmla="*/ 12 h 159"/>
                  <a:gd name="T4" fmla="*/ 120 w 122"/>
                  <a:gd name="T5" fmla="*/ 58 h 159"/>
                  <a:gd name="T6" fmla="*/ 121 w 122"/>
                  <a:gd name="T7" fmla="*/ 94 h 159"/>
                  <a:gd name="T8" fmla="*/ 103 w 122"/>
                  <a:gd name="T9" fmla="*/ 126 h 159"/>
                  <a:gd name="T10" fmla="*/ 63 w 122"/>
                  <a:gd name="T11" fmla="*/ 157 h 159"/>
                  <a:gd name="T12" fmla="*/ 19 w 122"/>
                  <a:gd name="T13" fmla="*/ 126 h 159"/>
                  <a:gd name="T14" fmla="*/ 1 w 122"/>
                  <a:gd name="T15" fmla="*/ 94 h 159"/>
                  <a:gd name="T16" fmla="*/ 3 w 122"/>
                  <a:gd name="T17" fmla="*/ 46 h 159"/>
                  <a:gd name="T18" fmla="*/ 41 w 122"/>
                  <a:gd name="T19" fmla="*/ 4 h 159"/>
                  <a:gd name="T20" fmla="*/ 19 w 122"/>
                  <a:gd name="T21" fmla="*/ 80 h 159"/>
                  <a:gd name="T22" fmla="*/ 41 w 122"/>
                  <a:gd name="T23" fmla="*/ 136 h 159"/>
                  <a:gd name="T24" fmla="*/ 77 w 122"/>
                  <a:gd name="T25" fmla="*/ 140 h 159"/>
                  <a:gd name="T26" fmla="*/ 104 w 122"/>
                  <a:gd name="T27" fmla="*/ 73 h 159"/>
                  <a:gd name="T28" fmla="*/ 79 w 122"/>
                  <a:gd name="T29" fmla="*/ 54 h 159"/>
                  <a:gd name="T30" fmla="*/ 19 w 122"/>
                  <a:gd name="T31"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59">
                    <a:moveTo>
                      <a:pt x="41" y="4"/>
                    </a:moveTo>
                    <a:cubicBezTo>
                      <a:pt x="59" y="0"/>
                      <a:pt x="80" y="2"/>
                      <a:pt x="97" y="12"/>
                    </a:cubicBezTo>
                    <a:cubicBezTo>
                      <a:pt x="112" y="22"/>
                      <a:pt x="121" y="40"/>
                      <a:pt x="120" y="58"/>
                    </a:cubicBezTo>
                    <a:cubicBezTo>
                      <a:pt x="119" y="70"/>
                      <a:pt x="122" y="82"/>
                      <a:pt x="121" y="94"/>
                    </a:cubicBezTo>
                    <a:cubicBezTo>
                      <a:pt x="117" y="106"/>
                      <a:pt x="108" y="115"/>
                      <a:pt x="103" y="126"/>
                    </a:cubicBezTo>
                    <a:cubicBezTo>
                      <a:pt x="96" y="142"/>
                      <a:pt x="82" y="157"/>
                      <a:pt x="63" y="157"/>
                    </a:cubicBezTo>
                    <a:cubicBezTo>
                      <a:pt x="43" y="159"/>
                      <a:pt x="27" y="143"/>
                      <a:pt x="19" y="126"/>
                    </a:cubicBezTo>
                    <a:cubicBezTo>
                      <a:pt x="14" y="115"/>
                      <a:pt x="5" y="105"/>
                      <a:pt x="1" y="94"/>
                    </a:cubicBezTo>
                    <a:cubicBezTo>
                      <a:pt x="1" y="78"/>
                      <a:pt x="0" y="62"/>
                      <a:pt x="3" y="46"/>
                    </a:cubicBezTo>
                    <a:cubicBezTo>
                      <a:pt x="7" y="27"/>
                      <a:pt x="21" y="9"/>
                      <a:pt x="41" y="4"/>
                    </a:cubicBezTo>
                    <a:close/>
                    <a:moveTo>
                      <a:pt x="19" y="80"/>
                    </a:moveTo>
                    <a:cubicBezTo>
                      <a:pt x="22" y="100"/>
                      <a:pt x="27" y="121"/>
                      <a:pt x="41" y="136"/>
                    </a:cubicBezTo>
                    <a:cubicBezTo>
                      <a:pt x="50" y="145"/>
                      <a:pt x="66" y="148"/>
                      <a:pt x="77" y="140"/>
                    </a:cubicBezTo>
                    <a:cubicBezTo>
                      <a:pt x="97" y="124"/>
                      <a:pt x="101" y="97"/>
                      <a:pt x="104" y="73"/>
                    </a:cubicBezTo>
                    <a:cubicBezTo>
                      <a:pt x="95" y="68"/>
                      <a:pt x="86" y="62"/>
                      <a:pt x="79" y="54"/>
                    </a:cubicBezTo>
                    <a:cubicBezTo>
                      <a:pt x="62" y="69"/>
                      <a:pt x="41" y="78"/>
                      <a:pt x="19" y="80"/>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699" name="Freeform 8"/>
              <p:cNvSpPr>
                <a:spLocks noEditPoints="1"/>
              </p:cNvSpPr>
              <p:nvPr/>
            </p:nvSpPr>
            <p:spPr bwMode="auto">
              <a:xfrm>
                <a:off x="1368786" y="1753199"/>
                <a:ext cx="1009650" cy="582613"/>
              </a:xfrm>
              <a:custGeom>
                <a:avLst/>
                <a:gdLst>
                  <a:gd name="T0" fmla="*/ 51 w 268"/>
                  <a:gd name="T1" fmla="*/ 17 h 155"/>
                  <a:gd name="T2" fmla="*/ 92 w 268"/>
                  <a:gd name="T3" fmla="*/ 0 h 155"/>
                  <a:gd name="T4" fmla="*/ 98 w 268"/>
                  <a:gd name="T5" fmla="*/ 10 h 155"/>
                  <a:gd name="T6" fmla="*/ 89 w 268"/>
                  <a:gd name="T7" fmla="*/ 16 h 155"/>
                  <a:gd name="T8" fmla="*/ 122 w 268"/>
                  <a:gd name="T9" fmla="*/ 130 h 155"/>
                  <a:gd name="T10" fmla="*/ 127 w 268"/>
                  <a:gd name="T11" fmla="*/ 55 h 155"/>
                  <a:gd name="T12" fmla="*/ 142 w 268"/>
                  <a:gd name="T13" fmla="*/ 54 h 155"/>
                  <a:gd name="T14" fmla="*/ 146 w 268"/>
                  <a:gd name="T15" fmla="*/ 130 h 155"/>
                  <a:gd name="T16" fmla="*/ 180 w 268"/>
                  <a:gd name="T17" fmla="*/ 16 h 155"/>
                  <a:gd name="T18" fmla="*/ 175 w 268"/>
                  <a:gd name="T19" fmla="*/ 1 h 155"/>
                  <a:gd name="T20" fmla="*/ 239 w 268"/>
                  <a:gd name="T21" fmla="*/ 35 h 155"/>
                  <a:gd name="T22" fmla="*/ 265 w 268"/>
                  <a:gd name="T23" fmla="*/ 114 h 155"/>
                  <a:gd name="T24" fmla="*/ 220 w 268"/>
                  <a:gd name="T25" fmla="*/ 133 h 155"/>
                  <a:gd name="T26" fmla="*/ 124 w 268"/>
                  <a:gd name="T27" fmla="*/ 154 h 155"/>
                  <a:gd name="T28" fmla="*/ 50 w 268"/>
                  <a:gd name="T29" fmla="*/ 133 h 155"/>
                  <a:gd name="T30" fmla="*/ 3 w 268"/>
                  <a:gd name="T31" fmla="*/ 110 h 155"/>
                  <a:gd name="T32" fmla="*/ 51 w 268"/>
                  <a:gd name="T33" fmla="*/ 17 h 155"/>
                  <a:gd name="T34" fmla="*/ 167 w 268"/>
                  <a:gd name="T35" fmla="*/ 107 h 155"/>
                  <a:gd name="T36" fmla="*/ 170 w 268"/>
                  <a:gd name="T37" fmla="*/ 113 h 155"/>
                  <a:gd name="T38" fmla="*/ 205 w 268"/>
                  <a:gd name="T39" fmla="*/ 109 h 155"/>
                  <a:gd name="T40" fmla="*/ 213 w 268"/>
                  <a:gd name="T41" fmla="*/ 100 h 155"/>
                  <a:gd name="T42" fmla="*/ 167 w 268"/>
                  <a:gd name="T43" fmla="*/ 10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155">
                    <a:moveTo>
                      <a:pt x="51" y="17"/>
                    </a:moveTo>
                    <a:cubicBezTo>
                      <a:pt x="64" y="9"/>
                      <a:pt x="78" y="6"/>
                      <a:pt x="92" y="0"/>
                    </a:cubicBezTo>
                    <a:cubicBezTo>
                      <a:pt x="94" y="3"/>
                      <a:pt x="96" y="8"/>
                      <a:pt x="98" y="10"/>
                    </a:cubicBezTo>
                    <a:cubicBezTo>
                      <a:pt x="95" y="12"/>
                      <a:pt x="91" y="15"/>
                      <a:pt x="89" y="16"/>
                    </a:cubicBezTo>
                    <a:cubicBezTo>
                      <a:pt x="100" y="54"/>
                      <a:pt x="112" y="92"/>
                      <a:pt x="122" y="130"/>
                    </a:cubicBezTo>
                    <a:cubicBezTo>
                      <a:pt x="124" y="105"/>
                      <a:pt x="126" y="80"/>
                      <a:pt x="127" y="55"/>
                    </a:cubicBezTo>
                    <a:cubicBezTo>
                      <a:pt x="132" y="54"/>
                      <a:pt x="137" y="54"/>
                      <a:pt x="142" y="54"/>
                    </a:cubicBezTo>
                    <a:cubicBezTo>
                      <a:pt x="142" y="80"/>
                      <a:pt x="144" y="105"/>
                      <a:pt x="146" y="130"/>
                    </a:cubicBezTo>
                    <a:cubicBezTo>
                      <a:pt x="157" y="92"/>
                      <a:pt x="170" y="54"/>
                      <a:pt x="180" y="16"/>
                    </a:cubicBezTo>
                    <a:cubicBezTo>
                      <a:pt x="170" y="14"/>
                      <a:pt x="172" y="7"/>
                      <a:pt x="175" y="1"/>
                    </a:cubicBezTo>
                    <a:cubicBezTo>
                      <a:pt x="199" y="7"/>
                      <a:pt x="223" y="16"/>
                      <a:pt x="239" y="35"/>
                    </a:cubicBezTo>
                    <a:cubicBezTo>
                      <a:pt x="259" y="56"/>
                      <a:pt x="268" y="86"/>
                      <a:pt x="265" y="114"/>
                    </a:cubicBezTo>
                    <a:cubicBezTo>
                      <a:pt x="256" y="130"/>
                      <a:pt x="236" y="132"/>
                      <a:pt x="220" y="133"/>
                    </a:cubicBezTo>
                    <a:cubicBezTo>
                      <a:pt x="191" y="151"/>
                      <a:pt x="157" y="155"/>
                      <a:pt x="124" y="154"/>
                    </a:cubicBezTo>
                    <a:cubicBezTo>
                      <a:pt x="98" y="153"/>
                      <a:pt x="71" y="149"/>
                      <a:pt x="50" y="133"/>
                    </a:cubicBezTo>
                    <a:cubicBezTo>
                      <a:pt x="32" y="132"/>
                      <a:pt x="9" y="130"/>
                      <a:pt x="3" y="110"/>
                    </a:cubicBezTo>
                    <a:cubicBezTo>
                      <a:pt x="0" y="73"/>
                      <a:pt x="19" y="36"/>
                      <a:pt x="51" y="17"/>
                    </a:cubicBezTo>
                    <a:close/>
                    <a:moveTo>
                      <a:pt x="167" y="107"/>
                    </a:moveTo>
                    <a:cubicBezTo>
                      <a:pt x="168" y="109"/>
                      <a:pt x="169" y="111"/>
                      <a:pt x="170" y="113"/>
                    </a:cubicBezTo>
                    <a:cubicBezTo>
                      <a:pt x="182" y="114"/>
                      <a:pt x="194" y="112"/>
                      <a:pt x="205" y="109"/>
                    </a:cubicBezTo>
                    <a:cubicBezTo>
                      <a:pt x="210" y="108"/>
                      <a:pt x="212" y="104"/>
                      <a:pt x="213" y="100"/>
                    </a:cubicBezTo>
                    <a:cubicBezTo>
                      <a:pt x="198" y="105"/>
                      <a:pt x="182" y="107"/>
                      <a:pt x="167" y="107"/>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sp>
            <p:nvSpPr>
              <p:cNvPr id="700" name="Freeform 9"/>
              <p:cNvSpPr/>
              <p:nvPr/>
            </p:nvSpPr>
            <p:spPr bwMode="auto">
              <a:xfrm>
                <a:off x="1816461" y="1850036"/>
                <a:ext cx="117475" cy="87313"/>
              </a:xfrm>
              <a:custGeom>
                <a:avLst/>
                <a:gdLst>
                  <a:gd name="T0" fmla="*/ 4 w 31"/>
                  <a:gd name="T1" fmla="*/ 3 h 23"/>
                  <a:gd name="T2" fmla="*/ 26 w 31"/>
                  <a:gd name="T3" fmla="*/ 3 h 23"/>
                  <a:gd name="T4" fmla="*/ 24 w 31"/>
                  <a:gd name="T5" fmla="*/ 23 h 23"/>
                  <a:gd name="T6" fmla="*/ 6 w 31"/>
                  <a:gd name="T7" fmla="*/ 23 h 23"/>
                  <a:gd name="T8" fmla="*/ 4 w 31"/>
                  <a:gd name="T9" fmla="*/ 3 h 23"/>
                </a:gdLst>
                <a:ahLst/>
                <a:cxnLst>
                  <a:cxn ang="0">
                    <a:pos x="T0" y="T1"/>
                  </a:cxn>
                  <a:cxn ang="0">
                    <a:pos x="T2" y="T3"/>
                  </a:cxn>
                  <a:cxn ang="0">
                    <a:pos x="T4" y="T5"/>
                  </a:cxn>
                  <a:cxn ang="0">
                    <a:pos x="T6" y="T7"/>
                  </a:cxn>
                  <a:cxn ang="0">
                    <a:pos x="T8" y="T9"/>
                  </a:cxn>
                </a:cxnLst>
                <a:rect l="0" t="0" r="r" b="b"/>
                <a:pathLst>
                  <a:path w="31" h="23">
                    <a:moveTo>
                      <a:pt x="4" y="3"/>
                    </a:moveTo>
                    <a:cubicBezTo>
                      <a:pt x="11" y="1"/>
                      <a:pt x="19" y="0"/>
                      <a:pt x="26" y="3"/>
                    </a:cubicBezTo>
                    <a:cubicBezTo>
                      <a:pt x="31" y="10"/>
                      <a:pt x="27" y="16"/>
                      <a:pt x="24" y="23"/>
                    </a:cubicBezTo>
                    <a:cubicBezTo>
                      <a:pt x="18" y="23"/>
                      <a:pt x="12" y="23"/>
                      <a:pt x="6" y="23"/>
                    </a:cubicBezTo>
                    <a:cubicBezTo>
                      <a:pt x="3" y="16"/>
                      <a:pt x="0" y="9"/>
                      <a:pt x="4" y="3"/>
                    </a:cubicBezTo>
                    <a:close/>
                  </a:path>
                </a:pathLst>
              </a:custGeom>
              <a:grpFill/>
              <a:ln>
                <a:noFill/>
              </a:ln>
            </p:spPr>
            <p:txBody>
              <a:bodyPr vert="horz" wrap="square" lIns="91440" tIns="45720" rIns="91440" bIns="45720" numCol="1" anchor="t" anchorCtr="0" compatLnSpc="1"/>
              <a:lstStyle/>
              <a:p>
                <a:pPr defTabSz="914400">
                  <a:defRPr/>
                </a:pPr>
                <a:endParaRPr lang="zh-CN" altLang="en-US" kern="0" smtClean="0">
                  <a:solidFill>
                    <a:prstClr val="black"/>
                  </a:solidFill>
                  <a:latin typeface="微软雅黑" panose="020B0503020204020204" charset="-122"/>
                  <a:ea typeface="微软雅黑" panose="020B0503020204020204" charset="-122"/>
                </a:endParaRPr>
              </a:p>
            </p:txBody>
          </p:sp>
        </p:grpSp>
        <p:sp>
          <p:nvSpPr>
            <p:cNvPr id="694" name="圆角矩形 693"/>
            <p:cNvSpPr/>
            <p:nvPr/>
          </p:nvSpPr>
          <p:spPr>
            <a:xfrm rot="457219">
              <a:off x="2008778" y="2863402"/>
              <a:ext cx="66422" cy="36724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95" name="圆角矩形 694"/>
            <p:cNvSpPr/>
            <p:nvPr/>
          </p:nvSpPr>
          <p:spPr>
            <a:xfrm rot="21142781" flipH="1">
              <a:off x="2322629" y="2863385"/>
              <a:ext cx="66422" cy="370619"/>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96" name="圆角矩形 695"/>
            <p:cNvSpPr/>
            <p:nvPr/>
          </p:nvSpPr>
          <p:spPr>
            <a:xfrm rot="21437231" flipH="1">
              <a:off x="2220559"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sp>
          <p:nvSpPr>
            <p:cNvPr id="697" name="圆角矩形 696"/>
            <p:cNvSpPr/>
            <p:nvPr/>
          </p:nvSpPr>
          <p:spPr>
            <a:xfrm rot="162769">
              <a:off x="2068697" y="3124632"/>
              <a:ext cx="105773" cy="585022"/>
            </a:xfrm>
            <a:prstGeom prst="roundRect">
              <a:avLst>
                <a:gd name="adj" fmla="val 50000"/>
              </a:avLst>
            </a:prstGeom>
            <a:grpFill/>
            <a:ln w="12700" cap="flat" cmpd="sng" algn="ctr">
              <a:noFill/>
              <a:prstDash val="solid"/>
              <a:miter lim="800000"/>
            </a:ln>
            <a:effectLst/>
          </p:spPr>
          <p:txBody>
            <a:bodyPr rtlCol="0" anchor="ctr"/>
            <a:lstStyle/>
            <a:p>
              <a:pPr algn="ctr" defTabSz="914400">
                <a:defRPr/>
              </a:pPr>
              <a:endParaRPr lang="zh-CN" altLang="en-US" kern="0" smtClean="0">
                <a:solidFill>
                  <a:prstClr val="white"/>
                </a:solidFill>
                <a:latin typeface="微软雅黑" panose="020B0503020204020204" charset="-122"/>
                <a:ea typeface="微软雅黑" panose="020B0503020204020204" charset="-122"/>
              </a:endParaRPr>
            </a:p>
          </p:txBody>
        </p:sp>
      </p:grpSp>
      <p:sp>
        <p:nvSpPr>
          <p:cNvPr id="701" name="矩形 55"/>
          <p:cNvSpPr/>
          <p:nvPr/>
        </p:nvSpPr>
        <p:spPr>
          <a:xfrm>
            <a:off x="6281069" y="4057574"/>
            <a:ext cx="5548074" cy="1892824"/>
          </a:xfrm>
          <a:prstGeom prst="rect">
            <a:avLst/>
          </a:prstGeom>
        </p:spPr>
        <p:txBody>
          <a:bodyPr wrap="square" lIns="91438" tIns="45719" rIns="91438" bIns="45719">
            <a:spAutoFit/>
          </a:bodyPr>
          <a:lstStyle/>
          <a:p>
            <a:pPr algn="just">
              <a:lnSpc>
                <a:spcPct val="130000"/>
              </a:lnSpc>
            </a:pPr>
            <a:r>
              <a:rPr lang="zh-CN" altLang="en-US" dirty="0"/>
              <a:t>无论是大型商超、交通枢纽等公共设施人流监测都为决策者提供资源分配合理化的理论支持，政府、企业和学校都需要云边协同的人流量计算云监管平台实现对人流密集度进行分析，对人群爆发聚集地点进行快速预警和疏导处理。</a:t>
            </a:r>
            <a:endParaRPr lang="zh-CN" altLang="en-US" dirty="0">
              <a:solidFill>
                <a:srgbClr val="000000"/>
              </a:solidFill>
              <a:latin typeface="微软雅黑" panose="020B0503020204020204" charset="-122"/>
              <a:ea typeface="微软雅黑" panose="020B0503020204020204" charset="-122"/>
            </a:endParaRPr>
          </a:p>
        </p:txBody>
      </p:sp>
      <p:sp>
        <p:nvSpPr>
          <p:cNvPr id="702" name="文本框 701"/>
          <p:cNvSpPr txBox="1"/>
          <p:nvPr/>
        </p:nvSpPr>
        <p:spPr>
          <a:xfrm>
            <a:off x="6281069" y="2777810"/>
            <a:ext cx="4555837" cy="584773"/>
          </a:xfrm>
          <a:prstGeom prst="rect">
            <a:avLst/>
          </a:prstGeom>
          <a:noFill/>
        </p:spPr>
        <p:txBody>
          <a:bodyPr wrap="square" lIns="91438" tIns="45719" rIns="91438" bIns="45719" rtlCol="0">
            <a:spAutoFit/>
          </a:bodyPr>
          <a:lstStyle/>
          <a:p>
            <a:r>
              <a:rPr lang="zh-CN" altLang="en-US" sz="3200" dirty="0"/>
              <a:t>业务场景</a:t>
            </a:r>
            <a:endParaRPr lang="en-US" altLang="zh-CN" sz="3200" dirty="0">
              <a:solidFill>
                <a:srgbClr val="000000"/>
              </a:solidFill>
              <a:latin typeface="微软雅黑" panose="020B0503020204020204" charset="-122"/>
              <a:ea typeface="微软雅黑" panose="020B0503020204020204" charset="-122"/>
            </a:endParaRPr>
          </a:p>
        </p:txBody>
      </p:sp>
      <p:sp>
        <p:nvSpPr>
          <p:cNvPr id="704" name="矩形 703"/>
          <p:cNvSpPr/>
          <p:nvPr/>
        </p:nvSpPr>
        <p:spPr>
          <a:xfrm>
            <a:off x="6395093" y="3369679"/>
            <a:ext cx="2031325" cy="369332"/>
          </a:xfrm>
          <a:prstGeom prst="rect">
            <a:avLst/>
          </a:prstGeom>
          <a:solidFill>
            <a:srgbClr val="1A9895"/>
          </a:solidFill>
          <a:ln w="6350" cap="flat" cmpd="sng" algn="ctr">
            <a:noFill/>
            <a:prstDash val="solid"/>
            <a:miter lim="800000"/>
          </a:ln>
          <a:effectLst/>
        </p:spPr>
        <p:txBody>
          <a:bodyPr lIns="91438" tIns="45719" rIns="91438" bIns="45719" rtlCol="0" anchor="ctr"/>
          <a:lstStyle/>
          <a:p>
            <a:pPr algn="ctr" defTabSz="914400">
              <a:defRPr/>
            </a:pPr>
            <a:endParaRPr kumimoji="1" lang="zh-CN" altLang="en-US" kern="0" smtClean="0">
              <a:solidFill>
                <a:prstClr val="white"/>
              </a:solidFill>
              <a:latin typeface="微软雅黑" panose="020B0503020204020204" charset="-122"/>
              <a:ea typeface="微软雅黑" panose="020B0503020204020204" charset="-122"/>
            </a:endParaRPr>
          </a:p>
        </p:txBody>
      </p:sp>
      <p:grpSp>
        <p:nvGrpSpPr>
          <p:cNvPr id="707" name="Group 121"/>
          <p:cNvGrpSpPr>
            <a:grpSpLocks noChangeAspect="1"/>
          </p:cNvGrpSpPr>
          <p:nvPr/>
        </p:nvGrpSpPr>
        <p:grpSpPr bwMode="auto">
          <a:xfrm>
            <a:off x="6135415" y="1533135"/>
            <a:ext cx="1106959" cy="942164"/>
            <a:chOff x="515" y="3088"/>
            <a:chExt cx="665" cy="566"/>
          </a:xfrm>
          <a:solidFill>
            <a:schemeClr val="accent1"/>
          </a:solidFill>
        </p:grpSpPr>
        <p:sp>
          <p:nvSpPr>
            <p:cNvPr id="708"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09"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0"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1"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2"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3"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4"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5"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sp>
          <p:nvSpPr>
            <p:cNvPr id="716"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white"/>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smtClean="0"/>
              <a:t>PART</a:t>
            </a:r>
            <a:r>
              <a:rPr kumimoji="1" lang="zh-CN" altLang="en-US" dirty="0" smtClean="0"/>
              <a:t> </a:t>
            </a:r>
            <a:r>
              <a:rPr kumimoji="1" lang="en-US" altLang="zh-CN" dirty="0" smtClean="0"/>
              <a:t>ONE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题目概述</a:t>
            </a:r>
          </a:p>
        </p:txBody>
      </p:sp>
      <p:sp>
        <p:nvSpPr>
          <p:cNvPr id="42" name="矩形 41"/>
          <p:cNvSpPr/>
          <p:nvPr/>
        </p:nvSpPr>
        <p:spPr>
          <a:xfrm>
            <a:off x="699326" y="1329892"/>
            <a:ext cx="800219" cy="461665"/>
          </a:xfrm>
          <a:prstGeom prst="rect">
            <a:avLst/>
          </a:prstGeom>
        </p:spPr>
        <p:txBody>
          <a:bodyPr wrap="none">
            <a:spAutoFit/>
          </a:bodyPr>
          <a:lstStyle/>
          <a:p>
            <a:r>
              <a:rPr lang="zh-CN" altLang="en-US" sz="2400" b="1" dirty="0" smtClean="0">
                <a:solidFill>
                  <a:srgbClr val="000000"/>
                </a:solidFill>
                <a:latin typeface="微软雅黑" panose="020B0503020204020204" charset="-122"/>
                <a:ea typeface="微软雅黑" panose="020B0503020204020204" charset="-122"/>
              </a:rPr>
              <a:t>思路</a:t>
            </a:r>
            <a:endParaRPr lang="zh-CN" altLang="en-US" sz="2400" b="1" dirty="0">
              <a:solidFill>
                <a:srgbClr val="000000"/>
              </a:solidFill>
              <a:latin typeface="微软雅黑" panose="020B0503020204020204" charset="-122"/>
              <a:ea typeface="微软雅黑" panose="020B0503020204020204" charset="-122"/>
            </a:endParaRPr>
          </a:p>
        </p:txBody>
      </p:sp>
      <p:sp>
        <p:nvSpPr>
          <p:cNvPr id="43" name="矩形 42"/>
          <p:cNvSpPr/>
          <p:nvPr/>
        </p:nvSpPr>
        <p:spPr>
          <a:xfrm>
            <a:off x="656543" y="1866559"/>
            <a:ext cx="7908724" cy="1497654"/>
          </a:xfrm>
          <a:prstGeom prst="rect">
            <a:avLst/>
          </a:prstGeom>
        </p:spPr>
        <p:txBody>
          <a:bodyPr wrap="square">
            <a:spAutoFit/>
          </a:bodyPr>
          <a:lstStyle/>
          <a:p>
            <a:pPr>
              <a:lnSpc>
                <a:spcPct val="130000"/>
              </a:lnSpc>
            </a:pPr>
            <a:r>
              <a:rPr lang="zh-CN" altLang="en-US" dirty="0" smtClean="0"/>
              <a:t>在公共场所人数密集的边缘区域通过摄像头采集人流和地点的视屏数据，边缘端视频处理识别人流量（即人头数），如果超出承载力，边缘端数据实时上报云监管平台预警，这样就可便于云监管平台通知相关安保人员进行疏导处理，将会有助于防患于未然。</a:t>
            </a:r>
            <a:endParaRPr lang="zh-CN" altLang="en-US" dirty="0">
              <a:solidFill>
                <a:srgbClr val="000000">
                  <a:lumMod val="50000"/>
                  <a:lumOff val="50000"/>
                </a:srgbClr>
              </a:solidFill>
              <a:latin typeface="微软雅黑" panose="020B0503020204020204" charset="-122"/>
              <a:ea typeface="微软雅黑" panose="020B0503020204020204" charset="-122"/>
            </a:endParaRPr>
          </a:p>
        </p:txBody>
      </p:sp>
      <p:sp>
        <p:nvSpPr>
          <p:cNvPr id="44" name="矩形 43"/>
          <p:cNvSpPr/>
          <p:nvPr/>
        </p:nvSpPr>
        <p:spPr>
          <a:xfrm>
            <a:off x="749820" y="3364213"/>
            <a:ext cx="1415772" cy="461665"/>
          </a:xfrm>
          <a:prstGeom prst="rect">
            <a:avLst/>
          </a:prstGeom>
        </p:spPr>
        <p:txBody>
          <a:bodyPr wrap="none">
            <a:spAutoFit/>
          </a:bodyPr>
          <a:lstStyle/>
          <a:p>
            <a:r>
              <a:rPr lang="zh-CN" altLang="en-US" sz="2400" b="1" dirty="0" smtClean="0">
                <a:solidFill>
                  <a:srgbClr val="000000"/>
                </a:solidFill>
                <a:latin typeface="微软雅黑" panose="020B0503020204020204" charset="-122"/>
                <a:ea typeface="微软雅黑" panose="020B0503020204020204" charset="-122"/>
              </a:rPr>
              <a:t>整体要求</a:t>
            </a:r>
            <a:endParaRPr lang="zh-CN" altLang="en-US" sz="2400" b="1" dirty="0">
              <a:solidFill>
                <a:srgbClr val="000000"/>
              </a:solidFill>
              <a:latin typeface="微软雅黑" panose="020B0503020204020204" charset="-122"/>
              <a:ea typeface="微软雅黑" panose="020B0503020204020204" charset="-122"/>
            </a:endParaRPr>
          </a:p>
        </p:txBody>
      </p:sp>
      <p:sp>
        <p:nvSpPr>
          <p:cNvPr id="9" name="矩形 8"/>
          <p:cNvSpPr/>
          <p:nvPr/>
        </p:nvSpPr>
        <p:spPr>
          <a:xfrm>
            <a:off x="749820" y="3949360"/>
            <a:ext cx="8147437" cy="1532727"/>
          </a:xfrm>
          <a:prstGeom prst="rect">
            <a:avLst/>
          </a:prstGeom>
        </p:spPr>
        <p:txBody>
          <a:bodyPr wrap="square">
            <a:spAutoFit/>
          </a:bodyPr>
          <a:lstStyle/>
          <a:p>
            <a:pPr>
              <a:lnSpc>
                <a:spcPct val="130000"/>
              </a:lnSpc>
            </a:pPr>
            <a:r>
              <a:rPr lang="en-US" altLang="zh-CN" dirty="0" smtClean="0"/>
              <a:t>1.</a:t>
            </a:r>
            <a:r>
              <a:rPr lang="zh-CN" altLang="en-US" dirty="0" smtClean="0"/>
              <a:t>识别</a:t>
            </a:r>
            <a:r>
              <a:rPr lang="zh-CN" altLang="en-US" dirty="0"/>
              <a:t>提取地点特征和人</a:t>
            </a:r>
            <a:r>
              <a:rPr lang="zh-CN" altLang="en-US" dirty="0" smtClean="0"/>
              <a:t>头数</a:t>
            </a:r>
            <a:endParaRPr lang="en-US" altLang="zh-CN" dirty="0" smtClean="0"/>
          </a:p>
          <a:p>
            <a:pPr>
              <a:lnSpc>
                <a:spcPct val="130000"/>
              </a:lnSpc>
            </a:pPr>
            <a:r>
              <a:rPr lang="en-US" altLang="zh-CN" dirty="0" smtClean="0"/>
              <a:t>2.</a:t>
            </a:r>
            <a:r>
              <a:rPr lang="zh-CN" altLang="en-US" dirty="0" smtClean="0"/>
              <a:t>边缘</a:t>
            </a:r>
            <a:r>
              <a:rPr lang="zh-CN" altLang="en-US" dirty="0"/>
              <a:t>端程序对人头数做计算</a:t>
            </a:r>
            <a:endParaRPr lang="en-US" altLang="zh-CN" dirty="0" smtClean="0"/>
          </a:p>
          <a:p>
            <a:pPr>
              <a:lnSpc>
                <a:spcPct val="130000"/>
              </a:lnSpc>
            </a:pPr>
            <a:r>
              <a:rPr lang="en-US" altLang="zh-CN" dirty="0" smtClean="0"/>
              <a:t>3.</a:t>
            </a:r>
            <a:r>
              <a:rPr lang="zh-CN" altLang="en-US" dirty="0" smtClean="0"/>
              <a:t>云</a:t>
            </a:r>
            <a:r>
              <a:rPr lang="zh-CN" altLang="en-US" dirty="0"/>
              <a:t>监管平台解析相关</a:t>
            </a:r>
            <a:r>
              <a:rPr lang="zh-CN" altLang="en-US" dirty="0" smtClean="0"/>
              <a:t>数据</a:t>
            </a:r>
            <a:endParaRPr lang="en-US" altLang="zh-CN" dirty="0" smtClean="0"/>
          </a:p>
          <a:p>
            <a:pPr>
              <a:lnSpc>
                <a:spcPct val="130000"/>
              </a:lnSpc>
            </a:pPr>
            <a:r>
              <a:rPr lang="en-US" altLang="zh-CN" dirty="0" smtClean="0"/>
              <a:t>4.</a:t>
            </a:r>
            <a:r>
              <a:rPr lang="zh-CN" altLang="en-US" dirty="0" smtClean="0"/>
              <a:t>边缘</a:t>
            </a:r>
            <a:r>
              <a:rPr lang="zh-CN" altLang="en-US" dirty="0"/>
              <a:t>端人流数据实时变化</a:t>
            </a:r>
            <a:endParaRPr lang="zh-CN" altLang="en-US" dirty="0">
              <a:solidFill>
                <a:srgbClr val="000000">
                  <a:lumMod val="50000"/>
                  <a:lumOff val="50000"/>
                </a:srgb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smtClean="0"/>
              <a:t>ONE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题目概述</a:t>
            </a:r>
          </a:p>
        </p:txBody>
      </p:sp>
      <p:sp>
        <p:nvSpPr>
          <p:cNvPr id="20" name="等腰三角形 5"/>
          <p:cNvSpPr/>
          <p:nvPr/>
        </p:nvSpPr>
        <p:spPr>
          <a:xfrm>
            <a:off x="832443" y="1456267"/>
            <a:ext cx="3398180" cy="2929466"/>
          </a:xfrm>
          <a:prstGeom prst="triangle">
            <a:avLst/>
          </a:prstGeom>
          <a:blipFill dpi="0" rotWithShape="0">
            <a:blip r:embed="rId2"/>
            <a:srcRect/>
            <a:stretch>
              <a:fillRect/>
            </a:stretch>
          </a:blip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grpSp>
        <p:nvGrpSpPr>
          <p:cNvPr id="35" name="组 34"/>
          <p:cNvGrpSpPr/>
          <p:nvPr/>
        </p:nvGrpSpPr>
        <p:grpSpPr>
          <a:xfrm>
            <a:off x="4622801" y="2287752"/>
            <a:ext cx="1744132" cy="1503562"/>
            <a:chOff x="4622801" y="2287752"/>
            <a:chExt cx="1744132" cy="1503562"/>
          </a:xfrm>
        </p:grpSpPr>
        <p:sp>
          <p:nvSpPr>
            <p:cNvPr id="21" name="等腰三角形 6"/>
            <p:cNvSpPr/>
            <p:nvPr/>
          </p:nvSpPr>
          <p:spPr>
            <a:xfrm rot="10800000">
              <a:off x="4622801"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4" name="文本框 23"/>
            <p:cNvSpPr txBox="1"/>
            <p:nvPr/>
          </p:nvSpPr>
          <p:spPr>
            <a:xfrm>
              <a:off x="5212578"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1</a:t>
              </a:r>
              <a:endParaRPr lang="zh-CN" altLang="en-US" sz="4800" b="1" dirty="0">
                <a:solidFill>
                  <a:srgbClr val="000000"/>
                </a:solidFill>
                <a:latin typeface="微软雅黑" panose="020B0503020204020204" charset="-122"/>
                <a:ea typeface="微软雅黑" panose="020B0503020204020204" charset="-122"/>
              </a:endParaRPr>
            </a:p>
          </p:txBody>
        </p:sp>
      </p:grpSp>
      <p:grpSp>
        <p:nvGrpSpPr>
          <p:cNvPr id="36" name="组 35"/>
          <p:cNvGrpSpPr/>
          <p:nvPr/>
        </p:nvGrpSpPr>
        <p:grpSpPr>
          <a:xfrm>
            <a:off x="7120467" y="2287752"/>
            <a:ext cx="1744132" cy="1503562"/>
            <a:chOff x="7120467" y="2287752"/>
            <a:chExt cx="1744132" cy="1503562"/>
          </a:xfrm>
        </p:grpSpPr>
        <p:sp>
          <p:nvSpPr>
            <p:cNvPr id="22" name="等腰三角形 8"/>
            <p:cNvSpPr/>
            <p:nvPr/>
          </p:nvSpPr>
          <p:spPr>
            <a:xfrm rot="10800000">
              <a:off x="7120467"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5" name="文本框 24"/>
            <p:cNvSpPr txBox="1"/>
            <p:nvPr/>
          </p:nvSpPr>
          <p:spPr>
            <a:xfrm>
              <a:off x="7710244"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2</a:t>
              </a:r>
              <a:endParaRPr lang="zh-CN" altLang="en-US" sz="4800" b="1" dirty="0">
                <a:solidFill>
                  <a:srgbClr val="000000"/>
                </a:solidFill>
                <a:latin typeface="微软雅黑" panose="020B0503020204020204" charset="-122"/>
                <a:ea typeface="微软雅黑" panose="020B0503020204020204" charset="-122"/>
              </a:endParaRPr>
            </a:p>
          </p:txBody>
        </p:sp>
      </p:grpSp>
      <p:grpSp>
        <p:nvGrpSpPr>
          <p:cNvPr id="37" name="组 36"/>
          <p:cNvGrpSpPr/>
          <p:nvPr/>
        </p:nvGrpSpPr>
        <p:grpSpPr>
          <a:xfrm>
            <a:off x="9652001" y="2287752"/>
            <a:ext cx="1744132" cy="1503562"/>
            <a:chOff x="9652001" y="2287752"/>
            <a:chExt cx="1744132" cy="1503562"/>
          </a:xfrm>
        </p:grpSpPr>
        <p:sp>
          <p:nvSpPr>
            <p:cNvPr id="23" name="等腰三角形 9"/>
            <p:cNvSpPr/>
            <p:nvPr/>
          </p:nvSpPr>
          <p:spPr>
            <a:xfrm rot="10800000">
              <a:off x="9652001"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6" name="文本框 25"/>
            <p:cNvSpPr txBox="1"/>
            <p:nvPr/>
          </p:nvSpPr>
          <p:spPr>
            <a:xfrm>
              <a:off x="10241778"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3</a:t>
              </a:r>
              <a:endParaRPr lang="zh-CN" altLang="en-US" sz="4800" b="1" dirty="0">
                <a:solidFill>
                  <a:srgbClr val="000000"/>
                </a:solidFill>
                <a:latin typeface="微软雅黑" panose="020B0503020204020204" charset="-122"/>
                <a:ea typeface="微软雅黑" panose="020B0503020204020204" charset="-122"/>
              </a:endParaRPr>
            </a:p>
          </p:txBody>
        </p:sp>
      </p:grpSp>
      <p:sp>
        <p:nvSpPr>
          <p:cNvPr id="28" name="矩形 27"/>
          <p:cNvSpPr/>
          <p:nvPr/>
        </p:nvSpPr>
        <p:spPr>
          <a:xfrm>
            <a:off x="4611644" y="3837201"/>
            <a:ext cx="2042441" cy="1661609"/>
          </a:xfrm>
          <a:prstGeom prst="rect">
            <a:avLst/>
          </a:prstGeom>
        </p:spPr>
        <p:txBody>
          <a:bodyPr wrap="square">
            <a:spAutoFit/>
          </a:bodyPr>
          <a:lstStyle/>
          <a:p>
            <a:pPr algn="ctr">
              <a:lnSpc>
                <a:spcPct val="130000"/>
              </a:lnSpc>
            </a:pPr>
            <a:r>
              <a:rPr lang="zh-CN" altLang="en-US" sz="1600" dirty="0"/>
              <a:t>正确识别</a:t>
            </a:r>
            <a:r>
              <a:rPr lang="en-US" altLang="zh-CN" sz="1600" dirty="0"/>
              <a:t>3</a:t>
            </a:r>
            <a:r>
              <a:rPr lang="zh-CN" altLang="en-US" sz="1600" dirty="0"/>
              <a:t>个以上人数密集边缘区域的地点位置信息和人流量（即人头数）</a:t>
            </a:r>
            <a:r>
              <a:rPr lang="en-US" altLang="zh-CN" sz="1600" dirty="0"/>
              <a:t>,</a:t>
            </a:r>
            <a:r>
              <a:rPr lang="zh-CN" altLang="en-US" sz="1600" dirty="0"/>
              <a:t>并做相应排序；</a:t>
            </a:r>
            <a:endParaRPr lang="zh-CN" altLang="en-US" sz="1600" dirty="0">
              <a:solidFill>
                <a:srgbClr val="FFFFFF"/>
              </a:solidFill>
              <a:latin typeface="微软雅黑" panose="020B0503020204020204" charset="-122"/>
              <a:ea typeface="微软雅黑" panose="020B0503020204020204" charset="-122"/>
            </a:endParaRPr>
          </a:p>
        </p:txBody>
      </p:sp>
      <p:sp>
        <p:nvSpPr>
          <p:cNvPr id="30" name="矩形 29"/>
          <p:cNvSpPr/>
          <p:nvPr/>
        </p:nvSpPr>
        <p:spPr>
          <a:xfrm>
            <a:off x="6971312" y="3888404"/>
            <a:ext cx="2042441" cy="1661609"/>
          </a:xfrm>
          <a:prstGeom prst="rect">
            <a:avLst/>
          </a:prstGeom>
        </p:spPr>
        <p:txBody>
          <a:bodyPr wrap="square">
            <a:spAutoFit/>
          </a:bodyPr>
          <a:lstStyle/>
          <a:p>
            <a:pPr algn="ctr">
              <a:lnSpc>
                <a:spcPct val="130000"/>
              </a:lnSpc>
            </a:pPr>
            <a:r>
              <a:rPr lang="zh-CN" altLang="en-US" sz="1600" dirty="0"/>
              <a:t>要求边缘端程序和云监管平台两个程序要求分开独立部署</a:t>
            </a:r>
            <a:r>
              <a:rPr lang="en-US" altLang="zh-CN" sz="1600" dirty="0"/>
              <a:t>,</a:t>
            </a:r>
            <a:r>
              <a:rPr lang="zh-CN" altLang="en-US" sz="1600" dirty="0"/>
              <a:t>满足边缘计算云边协同架构的实际需求</a:t>
            </a:r>
            <a:r>
              <a:rPr lang="en-US" altLang="zh-CN" sz="1600" dirty="0"/>
              <a:t>;</a:t>
            </a:r>
            <a:endParaRPr lang="zh-CN" altLang="en-US" sz="1600" dirty="0">
              <a:solidFill>
                <a:srgbClr val="FFFFFF"/>
              </a:solidFill>
              <a:latin typeface="微软雅黑" panose="020B0503020204020204" charset="-122"/>
              <a:ea typeface="微软雅黑" panose="020B0503020204020204" charset="-122"/>
            </a:endParaRPr>
          </a:p>
        </p:txBody>
      </p:sp>
      <p:sp>
        <p:nvSpPr>
          <p:cNvPr id="32" name="矩形 31"/>
          <p:cNvSpPr/>
          <p:nvPr/>
        </p:nvSpPr>
        <p:spPr>
          <a:xfrm>
            <a:off x="9652002" y="3803850"/>
            <a:ext cx="1901370" cy="1052596"/>
          </a:xfrm>
          <a:prstGeom prst="rect">
            <a:avLst/>
          </a:prstGeom>
        </p:spPr>
        <p:txBody>
          <a:bodyPr wrap="square">
            <a:spAutoFit/>
          </a:bodyPr>
          <a:lstStyle/>
          <a:p>
            <a:pPr algn="ctr">
              <a:lnSpc>
                <a:spcPct val="130000"/>
              </a:lnSpc>
            </a:pPr>
            <a:r>
              <a:rPr lang="zh-CN" altLang="en-US" sz="1600" dirty="0"/>
              <a:t>边缘端程序识别人头数和地点信息</a:t>
            </a:r>
            <a:r>
              <a:rPr lang="en-US" altLang="zh-CN" sz="1600" dirty="0"/>
              <a:t>,</a:t>
            </a:r>
            <a:r>
              <a:rPr lang="zh-CN" altLang="en-US" sz="1600" dirty="0"/>
              <a:t>并做相关</a:t>
            </a:r>
            <a:r>
              <a:rPr lang="zh-CN" altLang="en-US" sz="1600" dirty="0" smtClean="0"/>
              <a:t>计算；</a:t>
            </a:r>
            <a:endParaRPr lang="zh-CN" altLang="en-US" sz="1600" dirty="0">
              <a:solidFill>
                <a:srgbClr val="FFFFFF"/>
              </a:solidFill>
              <a:latin typeface="微软雅黑" panose="020B0503020204020204" charset="-122"/>
              <a:ea typeface="微软雅黑" panose="020B0503020204020204" charset="-122"/>
            </a:endParaRPr>
          </a:p>
        </p:txBody>
      </p:sp>
      <p:sp>
        <p:nvSpPr>
          <p:cNvPr id="33" name="矩形 32"/>
          <p:cNvSpPr/>
          <p:nvPr/>
        </p:nvSpPr>
        <p:spPr>
          <a:xfrm>
            <a:off x="656542" y="5231290"/>
            <a:ext cx="1723549" cy="461665"/>
          </a:xfrm>
          <a:prstGeom prst="rect">
            <a:avLst/>
          </a:prstGeom>
        </p:spPr>
        <p:txBody>
          <a:bodyPr wrap="none">
            <a:spAutoFit/>
          </a:bodyPr>
          <a:lstStyle/>
          <a:p>
            <a:r>
              <a:rPr lang="zh-CN" altLang="en-US" sz="2400" b="1" dirty="0" smtClean="0">
                <a:solidFill>
                  <a:srgbClr val="FFFFFF"/>
                </a:solidFill>
                <a:latin typeface="微软雅黑" panose="020B0503020204020204" charset="-122"/>
                <a:ea typeface="微软雅黑" panose="020B0503020204020204" charset="-122"/>
              </a:rPr>
              <a:t>功能性需求</a:t>
            </a:r>
            <a:endParaRPr lang="zh-CN" altLang="en-US" sz="2400" b="1"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smtClean="0"/>
              <a:t>ONE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题目概述</a:t>
            </a:r>
          </a:p>
        </p:txBody>
      </p:sp>
      <p:sp>
        <p:nvSpPr>
          <p:cNvPr id="20" name="等腰三角形 5"/>
          <p:cNvSpPr/>
          <p:nvPr/>
        </p:nvSpPr>
        <p:spPr>
          <a:xfrm>
            <a:off x="832443" y="1456267"/>
            <a:ext cx="3398180" cy="2929466"/>
          </a:xfrm>
          <a:prstGeom prst="triangle">
            <a:avLst/>
          </a:prstGeom>
          <a:blipFill dpi="0" rotWithShape="0">
            <a:blip r:embed="rId2"/>
            <a:srcRect/>
            <a:stretch>
              <a:fillRect/>
            </a:stretch>
          </a:blip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grpSp>
        <p:nvGrpSpPr>
          <p:cNvPr id="35" name="组 34"/>
          <p:cNvGrpSpPr/>
          <p:nvPr/>
        </p:nvGrpSpPr>
        <p:grpSpPr>
          <a:xfrm>
            <a:off x="4622801" y="2287752"/>
            <a:ext cx="1744132" cy="1503562"/>
            <a:chOff x="4622801" y="2287752"/>
            <a:chExt cx="1744132" cy="1503562"/>
          </a:xfrm>
        </p:grpSpPr>
        <p:sp>
          <p:nvSpPr>
            <p:cNvPr id="21" name="等腰三角形 6"/>
            <p:cNvSpPr/>
            <p:nvPr/>
          </p:nvSpPr>
          <p:spPr>
            <a:xfrm rot="10800000">
              <a:off x="4622801"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4" name="文本框 23"/>
            <p:cNvSpPr txBox="1"/>
            <p:nvPr/>
          </p:nvSpPr>
          <p:spPr>
            <a:xfrm>
              <a:off x="5212578"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4</a:t>
              </a:r>
              <a:endParaRPr lang="zh-CN" altLang="en-US" sz="4800" b="1" dirty="0">
                <a:solidFill>
                  <a:srgbClr val="000000"/>
                </a:solidFill>
                <a:latin typeface="微软雅黑" panose="020B0503020204020204" charset="-122"/>
                <a:ea typeface="微软雅黑" panose="020B0503020204020204" charset="-122"/>
              </a:endParaRPr>
            </a:p>
          </p:txBody>
        </p:sp>
      </p:grpSp>
      <p:grpSp>
        <p:nvGrpSpPr>
          <p:cNvPr id="36" name="组 35"/>
          <p:cNvGrpSpPr/>
          <p:nvPr/>
        </p:nvGrpSpPr>
        <p:grpSpPr>
          <a:xfrm>
            <a:off x="7120467" y="2287752"/>
            <a:ext cx="1744132" cy="1503562"/>
            <a:chOff x="7120467" y="2287752"/>
            <a:chExt cx="1744132" cy="1503562"/>
          </a:xfrm>
        </p:grpSpPr>
        <p:sp>
          <p:nvSpPr>
            <p:cNvPr id="22" name="等腰三角形 8"/>
            <p:cNvSpPr/>
            <p:nvPr/>
          </p:nvSpPr>
          <p:spPr>
            <a:xfrm rot="10800000">
              <a:off x="7120467"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5" name="文本框 24"/>
            <p:cNvSpPr txBox="1"/>
            <p:nvPr/>
          </p:nvSpPr>
          <p:spPr>
            <a:xfrm>
              <a:off x="7710244"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5</a:t>
              </a:r>
              <a:endParaRPr lang="zh-CN" altLang="en-US" sz="4800" b="1" dirty="0">
                <a:solidFill>
                  <a:srgbClr val="000000"/>
                </a:solidFill>
                <a:latin typeface="微软雅黑" panose="020B0503020204020204" charset="-122"/>
                <a:ea typeface="微软雅黑" panose="020B0503020204020204" charset="-122"/>
              </a:endParaRPr>
            </a:p>
          </p:txBody>
        </p:sp>
      </p:grpSp>
      <p:grpSp>
        <p:nvGrpSpPr>
          <p:cNvPr id="37" name="组 36"/>
          <p:cNvGrpSpPr/>
          <p:nvPr/>
        </p:nvGrpSpPr>
        <p:grpSpPr>
          <a:xfrm>
            <a:off x="9652001" y="2287752"/>
            <a:ext cx="1744132" cy="1503562"/>
            <a:chOff x="9652001" y="2287752"/>
            <a:chExt cx="1744132" cy="1503562"/>
          </a:xfrm>
        </p:grpSpPr>
        <p:sp>
          <p:nvSpPr>
            <p:cNvPr id="23" name="等腰三角形 9"/>
            <p:cNvSpPr/>
            <p:nvPr/>
          </p:nvSpPr>
          <p:spPr>
            <a:xfrm rot="10800000">
              <a:off x="9652001"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6" name="文本框 25"/>
            <p:cNvSpPr txBox="1"/>
            <p:nvPr/>
          </p:nvSpPr>
          <p:spPr>
            <a:xfrm>
              <a:off x="10241778" y="2447297"/>
              <a:ext cx="564578" cy="830997"/>
            </a:xfrm>
            <a:prstGeom prst="rect">
              <a:avLst/>
            </a:prstGeom>
            <a:noFill/>
          </p:spPr>
          <p:txBody>
            <a:bodyPr wrap="none" rtlCol="0">
              <a:spAutoFit/>
            </a:bodyPr>
            <a:lstStyle/>
            <a:p>
              <a:r>
                <a:rPr lang="en-US" altLang="zh-CN" sz="4800" b="1" dirty="0">
                  <a:solidFill>
                    <a:srgbClr val="000000"/>
                  </a:solidFill>
                  <a:latin typeface="微软雅黑" panose="020B0503020204020204" charset="-122"/>
                  <a:ea typeface="微软雅黑" panose="020B0503020204020204" charset="-122"/>
                </a:rPr>
                <a:t>6</a:t>
              </a:r>
              <a:endParaRPr lang="zh-CN" altLang="en-US" sz="4800" b="1" dirty="0">
                <a:solidFill>
                  <a:srgbClr val="000000"/>
                </a:solidFill>
                <a:latin typeface="微软雅黑" panose="020B0503020204020204" charset="-122"/>
                <a:ea typeface="微软雅黑" panose="020B0503020204020204" charset="-122"/>
              </a:endParaRPr>
            </a:p>
          </p:txBody>
        </p:sp>
      </p:grpSp>
      <p:sp>
        <p:nvSpPr>
          <p:cNvPr id="28" name="矩形 27"/>
          <p:cNvSpPr/>
          <p:nvPr/>
        </p:nvSpPr>
        <p:spPr>
          <a:xfrm>
            <a:off x="4611644" y="3837201"/>
            <a:ext cx="2042441" cy="2621872"/>
          </a:xfrm>
          <a:prstGeom prst="rect">
            <a:avLst/>
          </a:prstGeom>
        </p:spPr>
        <p:txBody>
          <a:bodyPr wrap="square">
            <a:spAutoFit/>
          </a:bodyPr>
          <a:lstStyle/>
          <a:p>
            <a:pPr algn="ctr">
              <a:lnSpc>
                <a:spcPct val="130000"/>
              </a:lnSpc>
            </a:pPr>
            <a:r>
              <a:rPr lang="zh-CN" altLang="en-US" sz="1600" dirty="0"/>
              <a:t>云监管平台呈现对应地点和人头数爆发的数据告警</a:t>
            </a:r>
            <a:r>
              <a:rPr lang="en-US" altLang="zh-CN" sz="1600" dirty="0"/>
              <a:t>,</a:t>
            </a:r>
            <a:r>
              <a:rPr lang="zh-CN" altLang="en-US" sz="1600" dirty="0"/>
              <a:t>边缘端人流数据实时变化</a:t>
            </a:r>
            <a:r>
              <a:rPr lang="en-US" altLang="zh-CN" sz="1600" dirty="0"/>
              <a:t>,</a:t>
            </a:r>
            <a:r>
              <a:rPr lang="zh-CN" altLang="en-US" sz="1600" dirty="0"/>
              <a:t>云端展示人流量数据也实时变化</a:t>
            </a:r>
            <a:r>
              <a:rPr lang="en-US" altLang="zh-CN" sz="1600" dirty="0"/>
              <a:t>,</a:t>
            </a:r>
            <a:r>
              <a:rPr lang="zh-CN" altLang="en-US" sz="1600" dirty="0"/>
              <a:t>如果人流量实时降低并小于阈值</a:t>
            </a:r>
            <a:r>
              <a:rPr lang="en-US" altLang="zh-CN" sz="1600" dirty="0"/>
              <a:t>,</a:t>
            </a:r>
            <a:r>
              <a:rPr lang="zh-CN" altLang="en-US" sz="1600" dirty="0"/>
              <a:t>报警自动解除</a:t>
            </a:r>
            <a:r>
              <a:rPr lang="en-US" altLang="zh-CN" sz="1600" dirty="0"/>
              <a:t>;</a:t>
            </a:r>
            <a:endParaRPr lang="zh-CN" altLang="en-US" sz="1600" dirty="0">
              <a:solidFill>
                <a:srgbClr val="FFFFFF"/>
              </a:solidFill>
              <a:latin typeface="微软雅黑" panose="020B0503020204020204" charset="-122"/>
              <a:ea typeface="微软雅黑" panose="020B0503020204020204" charset="-122"/>
            </a:endParaRPr>
          </a:p>
        </p:txBody>
      </p:sp>
      <p:sp>
        <p:nvSpPr>
          <p:cNvPr id="30" name="矩形 29"/>
          <p:cNvSpPr/>
          <p:nvPr/>
        </p:nvSpPr>
        <p:spPr>
          <a:xfrm>
            <a:off x="6971312" y="3888404"/>
            <a:ext cx="2042441" cy="1341521"/>
          </a:xfrm>
          <a:prstGeom prst="rect">
            <a:avLst/>
          </a:prstGeom>
        </p:spPr>
        <p:txBody>
          <a:bodyPr wrap="square">
            <a:spAutoFit/>
          </a:bodyPr>
          <a:lstStyle/>
          <a:p>
            <a:pPr algn="ctr">
              <a:lnSpc>
                <a:spcPct val="130000"/>
              </a:lnSpc>
            </a:pPr>
            <a:r>
              <a:rPr lang="zh-CN" altLang="en-US" sz="1600" dirty="0"/>
              <a:t>异常视频中用动态标注的方式标注人头序号</a:t>
            </a:r>
            <a:r>
              <a:rPr lang="en-US" altLang="zh-CN" sz="1600" dirty="0"/>
              <a:t>,</a:t>
            </a:r>
            <a:r>
              <a:rPr lang="zh-CN" altLang="en-US" sz="1600" dirty="0"/>
              <a:t>并识别地点信息和人头总数和告警；</a:t>
            </a:r>
            <a:endParaRPr lang="zh-CN" altLang="en-US" sz="1600" dirty="0">
              <a:solidFill>
                <a:srgbClr val="FFFFFF"/>
              </a:solidFill>
              <a:latin typeface="微软雅黑" panose="020B0503020204020204" charset="-122"/>
              <a:ea typeface="微软雅黑" panose="020B0503020204020204" charset="-122"/>
            </a:endParaRPr>
          </a:p>
        </p:txBody>
      </p:sp>
      <p:sp>
        <p:nvSpPr>
          <p:cNvPr id="32" name="矩形 31"/>
          <p:cNvSpPr/>
          <p:nvPr/>
        </p:nvSpPr>
        <p:spPr>
          <a:xfrm>
            <a:off x="9652002" y="3803850"/>
            <a:ext cx="1901370" cy="1692771"/>
          </a:xfrm>
          <a:prstGeom prst="rect">
            <a:avLst/>
          </a:prstGeom>
        </p:spPr>
        <p:txBody>
          <a:bodyPr wrap="square">
            <a:spAutoFit/>
          </a:bodyPr>
          <a:lstStyle/>
          <a:p>
            <a:pPr algn="ctr">
              <a:lnSpc>
                <a:spcPct val="130000"/>
              </a:lnSpc>
            </a:pPr>
            <a:r>
              <a:rPr lang="zh-CN" altLang="en-US" sz="1600" dirty="0"/>
              <a:t>异常视频数据、地点信息和人头数数据在云端进行数据存储</a:t>
            </a:r>
            <a:r>
              <a:rPr lang="en-US" altLang="zh-CN" sz="1600" dirty="0"/>
              <a:t>,</a:t>
            </a:r>
            <a:r>
              <a:rPr lang="zh-CN" altLang="en-US" sz="1600" dirty="0"/>
              <a:t>云监管平台可以查询</a:t>
            </a:r>
            <a:r>
              <a:rPr lang="en-US" altLang="zh-CN" sz="1600" dirty="0" smtClean="0"/>
              <a:t>;</a:t>
            </a:r>
            <a:endParaRPr lang="zh-CN" altLang="en-US" sz="1600" dirty="0">
              <a:solidFill>
                <a:srgbClr val="FFFFFF"/>
              </a:solidFill>
              <a:latin typeface="微软雅黑" panose="020B0503020204020204" charset="-122"/>
              <a:ea typeface="微软雅黑" panose="020B0503020204020204" charset="-122"/>
            </a:endParaRPr>
          </a:p>
        </p:txBody>
      </p:sp>
      <p:sp>
        <p:nvSpPr>
          <p:cNvPr id="33" name="矩形 32"/>
          <p:cNvSpPr/>
          <p:nvPr/>
        </p:nvSpPr>
        <p:spPr>
          <a:xfrm>
            <a:off x="656542" y="5231290"/>
            <a:ext cx="1723549" cy="461665"/>
          </a:xfrm>
          <a:prstGeom prst="rect">
            <a:avLst/>
          </a:prstGeom>
        </p:spPr>
        <p:txBody>
          <a:bodyPr wrap="none">
            <a:spAutoFit/>
          </a:bodyPr>
          <a:lstStyle/>
          <a:p>
            <a:r>
              <a:rPr lang="zh-CN" altLang="en-US" sz="2400" b="1" dirty="0" smtClean="0">
                <a:solidFill>
                  <a:srgbClr val="FFFFFF"/>
                </a:solidFill>
                <a:latin typeface="微软雅黑" panose="020B0503020204020204" charset="-122"/>
                <a:ea typeface="微软雅黑" panose="020B0503020204020204" charset="-122"/>
              </a:rPr>
              <a:t>功能性需求</a:t>
            </a:r>
            <a:endParaRPr lang="zh-CN" altLang="en-US" sz="2400" b="1"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smtClean="0"/>
              <a:t>ONE</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a:t>题目概述</a:t>
            </a:r>
          </a:p>
        </p:txBody>
      </p:sp>
      <p:sp>
        <p:nvSpPr>
          <p:cNvPr id="20" name="等腰三角形 5"/>
          <p:cNvSpPr/>
          <p:nvPr/>
        </p:nvSpPr>
        <p:spPr>
          <a:xfrm>
            <a:off x="832443" y="1456267"/>
            <a:ext cx="3398180" cy="2929466"/>
          </a:xfrm>
          <a:prstGeom prst="triangle">
            <a:avLst/>
          </a:prstGeom>
          <a:blipFill dpi="0" rotWithShape="0">
            <a:blip r:embed="rId2"/>
            <a:srcRect/>
            <a:stretch>
              <a:fillRect/>
            </a:stretch>
          </a:blip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grpSp>
        <p:nvGrpSpPr>
          <p:cNvPr id="35" name="组 34"/>
          <p:cNvGrpSpPr/>
          <p:nvPr/>
        </p:nvGrpSpPr>
        <p:grpSpPr>
          <a:xfrm>
            <a:off x="4622801" y="2287752"/>
            <a:ext cx="1744132" cy="1503562"/>
            <a:chOff x="4622801" y="2287752"/>
            <a:chExt cx="1744132" cy="1503562"/>
          </a:xfrm>
        </p:grpSpPr>
        <p:sp>
          <p:nvSpPr>
            <p:cNvPr id="21" name="等腰三角形 6"/>
            <p:cNvSpPr/>
            <p:nvPr/>
          </p:nvSpPr>
          <p:spPr>
            <a:xfrm rot="10800000">
              <a:off x="4622801"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4" name="文本框 23"/>
            <p:cNvSpPr txBox="1"/>
            <p:nvPr/>
          </p:nvSpPr>
          <p:spPr>
            <a:xfrm>
              <a:off x="5212578" y="2447297"/>
              <a:ext cx="564578" cy="830997"/>
            </a:xfrm>
            <a:prstGeom prst="rect">
              <a:avLst/>
            </a:prstGeom>
            <a:noFill/>
          </p:spPr>
          <p:txBody>
            <a:bodyPr wrap="none" rtlCol="0">
              <a:spAutoFit/>
            </a:bodyPr>
            <a:lstStyle/>
            <a:p>
              <a:r>
                <a:rPr lang="en-US" altLang="zh-CN" sz="4800" b="1" dirty="0" smtClean="0">
                  <a:solidFill>
                    <a:srgbClr val="000000"/>
                  </a:solidFill>
                  <a:latin typeface="微软雅黑" panose="020B0503020204020204" charset="-122"/>
                  <a:ea typeface="微软雅黑" panose="020B0503020204020204" charset="-122"/>
                </a:rPr>
                <a:t>7</a:t>
              </a:r>
              <a:endParaRPr lang="zh-CN" altLang="en-US" sz="4800" b="1" dirty="0">
                <a:solidFill>
                  <a:srgbClr val="000000"/>
                </a:solidFill>
                <a:latin typeface="微软雅黑" panose="020B0503020204020204" charset="-122"/>
                <a:ea typeface="微软雅黑" panose="020B0503020204020204" charset="-122"/>
              </a:endParaRPr>
            </a:p>
          </p:txBody>
        </p:sp>
      </p:grpSp>
      <p:grpSp>
        <p:nvGrpSpPr>
          <p:cNvPr id="36" name="组 35"/>
          <p:cNvGrpSpPr/>
          <p:nvPr/>
        </p:nvGrpSpPr>
        <p:grpSpPr>
          <a:xfrm>
            <a:off x="7120467" y="2287752"/>
            <a:ext cx="1744132" cy="1503562"/>
            <a:chOff x="7120467" y="2287752"/>
            <a:chExt cx="1744132" cy="1503562"/>
          </a:xfrm>
        </p:grpSpPr>
        <p:sp>
          <p:nvSpPr>
            <p:cNvPr id="22" name="等腰三角形 8"/>
            <p:cNvSpPr/>
            <p:nvPr/>
          </p:nvSpPr>
          <p:spPr>
            <a:xfrm rot="10800000">
              <a:off x="7120467" y="2287752"/>
              <a:ext cx="1744132" cy="1503562"/>
            </a:xfrm>
            <a:prstGeom prst="triangle">
              <a:avLst/>
            </a:prstGeom>
            <a:solidFill>
              <a:schemeClr val="bg1">
                <a:lumMod val="95000"/>
              </a:schemeClr>
            </a:solidFill>
            <a:ln w="76200" cap="flat" cmpd="sng" algn="ctr">
              <a:solidFill>
                <a:schemeClr val="accent1"/>
              </a:solidFill>
              <a:prstDash val="solid"/>
              <a:miter lim="800000"/>
            </a:ln>
            <a:effectLst/>
          </p:spPr>
          <p:txBody>
            <a:bodyPr rtlCol="0" anchor="ctr"/>
            <a:lstStyle/>
            <a:p>
              <a:pPr algn="ctr" defTabSz="914400">
                <a:defRPr/>
              </a:pPr>
              <a:endParaRPr lang="zh-CN" altLang="en-US" kern="0" smtClean="0">
                <a:solidFill>
                  <a:srgbClr val="FFFFFF"/>
                </a:solidFill>
                <a:latin typeface="微软雅黑" panose="020B0503020204020204" charset="-122"/>
                <a:ea typeface="微软雅黑" panose="020B0503020204020204" charset="-122"/>
              </a:endParaRPr>
            </a:p>
          </p:txBody>
        </p:sp>
        <p:sp>
          <p:nvSpPr>
            <p:cNvPr id="25" name="文本框 24"/>
            <p:cNvSpPr txBox="1"/>
            <p:nvPr/>
          </p:nvSpPr>
          <p:spPr>
            <a:xfrm>
              <a:off x="7710244" y="2447297"/>
              <a:ext cx="564578" cy="830997"/>
            </a:xfrm>
            <a:prstGeom prst="rect">
              <a:avLst/>
            </a:prstGeom>
            <a:noFill/>
          </p:spPr>
          <p:txBody>
            <a:bodyPr wrap="none" rtlCol="0">
              <a:spAutoFit/>
            </a:bodyPr>
            <a:lstStyle/>
            <a:p>
              <a:r>
                <a:rPr lang="en-US" altLang="zh-CN" sz="4800" b="1" dirty="0">
                  <a:solidFill>
                    <a:srgbClr val="000000"/>
                  </a:solidFill>
                  <a:latin typeface="微软雅黑" panose="020B0503020204020204" charset="-122"/>
                  <a:ea typeface="微软雅黑" panose="020B0503020204020204" charset="-122"/>
                </a:rPr>
                <a:t>8</a:t>
              </a:r>
              <a:endParaRPr lang="zh-CN" altLang="en-US" sz="4800" b="1" dirty="0">
                <a:solidFill>
                  <a:srgbClr val="000000"/>
                </a:solidFill>
                <a:latin typeface="微软雅黑" panose="020B0503020204020204" charset="-122"/>
                <a:ea typeface="微软雅黑" panose="020B0503020204020204" charset="-122"/>
              </a:endParaRPr>
            </a:p>
          </p:txBody>
        </p:sp>
      </p:grpSp>
      <p:sp>
        <p:nvSpPr>
          <p:cNvPr id="28" name="矩形 27"/>
          <p:cNvSpPr/>
          <p:nvPr/>
        </p:nvSpPr>
        <p:spPr>
          <a:xfrm>
            <a:off x="4611644" y="3837201"/>
            <a:ext cx="2042441" cy="1981696"/>
          </a:xfrm>
          <a:prstGeom prst="rect">
            <a:avLst/>
          </a:prstGeom>
        </p:spPr>
        <p:txBody>
          <a:bodyPr wrap="square">
            <a:spAutoFit/>
          </a:bodyPr>
          <a:lstStyle/>
          <a:p>
            <a:pPr algn="ctr">
              <a:lnSpc>
                <a:spcPct val="130000"/>
              </a:lnSpc>
            </a:pPr>
            <a:r>
              <a:rPr lang="zh-CN" altLang="en-US" sz="1600" dirty="0"/>
              <a:t>云监管平台实时展示地点信息和人头数数据，智能匹配给出疏导处理的相关保安组织人员推荐信息和联系方式</a:t>
            </a:r>
            <a:r>
              <a:rPr lang="en-US" altLang="zh-CN" sz="1600" dirty="0"/>
              <a:t>;</a:t>
            </a:r>
            <a:endParaRPr lang="zh-CN" altLang="en-US" sz="1600" dirty="0">
              <a:solidFill>
                <a:srgbClr val="FFFFFF"/>
              </a:solidFill>
              <a:latin typeface="微软雅黑" panose="020B0503020204020204" charset="-122"/>
              <a:ea typeface="微软雅黑" panose="020B0503020204020204" charset="-122"/>
            </a:endParaRPr>
          </a:p>
        </p:txBody>
      </p:sp>
      <p:sp>
        <p:nvSpPr>
          <p:cNvPr id="30" name="矩形 29"/>
          <p:cNvSpPr/>
          <p:nvPr/>
        </p:nvSpPr>
        <p:spPr>
          <a:xfrm>
            <a:off x="6971312" y="3888404"/>
            <a:ext cx="2042441" cy="410845"/>
          </a:xfrm>
          <a:prstGeom prst="rect">
            <a:avLst/>
          </a:prstGeom>
        </p:spPr>
        <p:txBody>
          <a:bodyPr wrap="square">
            <a:spAutoFit/>
          </a:bodyPr>
          <a:lstStyle/>
          <a:p>
            <a:pPr algn="ctr">
              <a:lnSpc>
                <a:spcPct val="130000"/>
              </a:lnSpc>
            </a:pPr>
            <a:r>
              <a:rPr lang="zh-CN" altLang="en-US" sz="1600" dirty="0"/>
              <a:t>支持浏览器</a:t>
            </a:r>
            <a:r>
              <a:rPr lang="en-US" altLang="zh-CN" sz="1600" dirty="0"/>
              <a:t>web</a:t>
            </a:r>
            <a:r>
              <a:rPr lang="zh-CN" altLang="en-US" sz="1600" dirty="0"/>
              <a:t>端</a:t>
            </a:r>
            <a:endParaRPr lang="zh-CN" altLang="en-US" sz="1600" dirty="0">
              <a:solidFill>
                <a:srgbClr val="FFFFFF"/>
              </a:solidFill>
              <a:latin typeface="微软雅黑" panose="020B0503020204020204" charset="-122"/>
              <a:ea typeface="微软雅黑" panose="020B0503020204020204" charset="-122"/>
            </a:endParaRPr>
          </a:p>
        </p:txBody>
      </p:sp>
      <p:sp>
        <p:nvSpPr>
          <p:cNvPr id="33" name="矩形 32"/>
          <p:cNvSpPr/>
          <p:nvPr/>
        </p:nvSpPr>
        <p:spPr>
          <a:xfrm>
            <a:off x="656542" y="5231290"/>
            <a:ext cx="1723549" cy="461665"/>
          </a:xfrm>
          <a:prstGeom prst="rect">
            <a:avLst/>
          </a:prstGeom>
        </p:spPr>
        <p:txBody>
          <a:bodyPr wrap="none">
            <a:spAutoFit/>
          </a:bodyPr>
          <a:lstStyle/>
          <a:p>
            <a:r>
              <a:rPr lang="zh-CN" altLang="en-US" sz="2400" b="1" dirty="0" smtClean="0">
                <a:solidFill>
                  <a:srgbClr val="FFFFFF"/>
                </a:solidFill>
                <a:latin typeface="微软雅黑" panose="020B0503020204020204" charset="-122"/>
                <a:ea typeface="微软雅黑" panose="020B0503020204020204" charset="-122"/>
              </a:rPr>
              <a:t>功能性需求</a:t>
            </a:r>
            <a:endParaRPr lang="zh-CN" altLang="en-US" sz="2400" b="1" dirty="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prstClr val="white"/>
                </a:solidFill>
              </a:rPr>
              <a:t>Part </a:t>
            </a:r>
            <a:r>
              <a:rPr lang="en-US" altLang="zh-CN" dirty="0" smtClean="0">
                <a:solidFill>
                  <a:prstClr val="white"/>
                </a:solidFill>
              </a:rPr>
              <a:t>Two</a:t>
            </a:r>
            <a:endParaRPr kumimoji="1" lang="zh-CN" altLang="en-US" dirty="0"/>
          </a:p>
        </p:txBody>
      </p:sp>
      <p:sp>
        <p:nvSpPr>
          <p:cNvPr id="3" name="文本占位符 2"/>
          <p:cNvSpPr>
            <a:spLocks noGrp="1"/>
          </p:cNvSpPr>
          <p:nvPr>
            <p:ph type="body" sz="quarter" idx="11"/>
          </p:nvPr>
        </p:nvSpPr>
        <p:spPr/>
        <p:txBody>
          <a:bodyPr/>
          <a:lstStyle/>
          <a:p>
            <a:r>
              <a:rPr kumimoji="1" lang="zh-CN" altLang="en-US" dirty="0"/>
              <a:t>技术架构</a:t>
            </a:r>
            <a:endParaRPr lang="zh-CN" altLang="en-US" dirty="0">
              <a:solidFill>
                <a:srgbClr val="FFFFFF"/>
              </a:solidFill>
            </a:endParaRPr>
          </a:p>
        </p:txBody>
      </p:sp>
      <p:cxnSp>
        <p:nvCxnSpPr>
          <p:cNvPr id="4" name="直接连接符 3"/>
          <p:cNvCxnSpPr/>
          <p:nvPr/>
        </p:nvCxnSpPr>
        <p:spPr>
          <a:xfrm>
            <a:off x="854293" y="3189169"/>
            <a:ext cx="0" cy="1494421"/>
          </a:xfrm>
          <a:prstGeom prst="line">
            <a:avLst/>
          </a:prstGeom>
          <a:noFill/>
          <a:ln w="76200" cap="flat" cmpd="sng" algn="ctr">
            <a:solidFill>
              <a:sysClr val="window" lastClr="FFFFFF"/>
            </a:solidFill>
            <a:prstDash val="solid"/>
            <a:miter lim="800000"/>
          </a:ln>
          <a:effectLst/>
        </p:spPr>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82">
      <a:dk1>
        <a:srgbClr val="000000"/>
      </a:dk1>
      <a:lt1>
        <a:srgbClr val="FFFFFF"/>
      </a:lt1>
      <a:dk2>
        <a:srgbClr val="000000"/>
      </a:dk2>
      <a:lt2>
        <a:srgbClr val="FFFDFD"/>
      </a:lt2>
      <a:accent1>
        <a:srgbClr val="009FB1"/>
      </a:accent1>
      <a:accent2>
        <a:srgbClr val="9FD9DE"/>
      </a:accent2>
      <a:accent3>
        <a:srgbClr val="0C3553"/>
      </a:accent3>
      <a:accent4>
        <a:srgbClr val="FFCC00"/>
      </a:accent4>
      <a:accent5>
        <a:srgbClr val="FF8900"/>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TotalTime>
  <Words>1577</Words>
  <Application>Microsoft Office PowerPoint</Application>
  <PresentationFormat>自定义</PresentationFormat>
  <Paragraphs>247</Paragraphs>
  <Slides>30</Slides>
  <Notes>1</Notes>
  <HiddenSlides>0</HiddenSlides>
  <MMClips>0</MMClips>
  <ScaleCrop>false</ScaleCrop>
  <HeadingPairs>
    <vt:vector size="4" baseType="variant">
      <vt:variant>
        <vt:lpstr>主题</vt:lpstr>
      </vt:variant>
      <vt:variant>
        <vt:i4>2</vt:i4>
      </vt:variant>
      <vt:variant>
        <vt:lpstr>幻灯片标题</vt:lpstr>
      </vt:variant>
      <vt:variant>
        <vt:i4>30</vt:i4>
      </vt:variant>
    </vt:vector>
  </HeadingPairs>
  <TitlesOfParts>
    <vt:vector size="32" baseType="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lenovo</cp:lastModifiedBy>
  <cp:revision>87</cp:revision>
  <dcterms:created xsi:type="dcterms:W3CDTF">2015-08-18T02:51:00Z</dcterms:created>
  <dcterms:modified xsi:type="dcterms:W3CDTF">2019-07-09T15:07:50Z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